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9" r:id="rId36"/>
    <p:sldId id="290" r:id="rId37"/>
    <p:sldId id="291" r:id="rId38"/>
    <p:sldId id="292" r:id="rId39"/>
    <p:sldId id="293" r:id="rId40"/>
    <p:sldId id="302" r:id="rId41"/>
    <p:sldId id="303" r:id="rId42"/>
    <p:sldId id="304" r:id="rId43"/>
    <p:sldId id="305" r:id="rId44"/>
    <p:sldId id="306" r:id="rId45"/>
    <p:sldId id="307" r:id="rId46"/>
    <p:sldId id="296" r:id="rId47"/>
    <p:sldId id="294" r:id="rId48"/>
    <p:sldId id="295" r:id="rId49"/>
    <p:sldId id="300" r:id="rId50"/>
    <p:sldId id="297" r:id="rId51"/>
    <p:sldId id="298" r:id="rId52"/>
    <p:sldId id="301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1F063-8382-4B73-A745-368BC26C0DEA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7E2B6-1EA1-48D3-BD0E-A78982E7E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86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C3AF-7C89-49A1-BB0F-E57EE32709F6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607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CFD6-890B-421D-B9B7-38522D20E3BD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03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D7CA-337D-4D12-B967-06D715F70A94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90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7A8E-D40A-42C9-AECC-0BCB68385DD0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172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E65E-EBF7-4FC6-A612-CB03BF97EA8C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0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0F6-9760-4B9D-9F65-3030752D03FC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944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B74B-89EF-4458-B22D-05C11F8B223F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42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F025-9A18-4F4A-AD13-84A545AC5BAE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53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FDC9-A40E-4F8C-ADCD-5E951AF8CAAF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FF90-D489-4E83-90E4-44B82EAA071A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26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EC40-AC2C-4F4B-B6CD-A41A78D68055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43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9C58-5B35-46A0-A572-7A2472837D3F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70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A%D9%84%D9%81%D9%86_%D9%87%D9%85%D8%B1%D8%A7%D9%87" TargetMode="External"/><Relationship Id="rId2" Type="http://schemas.openxmlformats.org/officeDocument/2006/relationships/hyperlink" Target="http://fa.wikipedia.org/wiki/%D8%B2%D8%A8%D8%A7%D9%86_%D8%A7%D9%86%DA%AF%D9%84%DB%8C%D8%B3%DB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hyperlink" Target="http://fa.wikipedia.org/wiki/%D8%B5%D9%81%D8%AD%D9%87%E2%80%8C%DA%A9%D9%84%DB%8C%D8%AF" TargetMode="External"/><Relationship Id="rId4" Type="http://schemas.openxmlformats.org/officeDocument/2006/relationships/hyperlink" Target="http://fa.wikipedia.org/wiki/%D8%B5%D9%81%D8%AD%D9%87_%D9%84%D9%85%D8%B3%DB%8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Compset" panose="00000400000000000000" pitchFamily="2" charset="-78"/>
              </a:rPr>
              <a:t>اسلاید آموزشی مفاهیم پایه فناوری اطلاعات</a:t>
            </a:r>
            <a:r>
              <a:rPr lang="en-US" dirty="0">
                <a:cs typeface="B Compset" panose="00000400000000000000" pitchFamily="2" charset="-78"/>
              </a:rPr>
              <a:t> </a:t>
            </a:r>
            <a:r>
              <a:rPr lang="en-US" dirty="0" smtClean="0">
                <a:cs typeface="B Compset" panose="00000400000000000000" pitchFamily="2" charset="-78"/>
              </a:rPr>
              <a:t>IT</a:t>
            </a:r>
            <a:endParaRPr lang="en-US" dirty="0">
              <a:cs typeface="B Compse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/>
          <a:lstStyle/>
          <a:p>
            <a:r>
              <a:rPr lang="fa-IR" dirty="0" smtClean="0">
                <a:cs typeface="B Mitra" pitchFamily="2" charset="-78"/>
              </a:rPr>
              <a:t>گردآورنده:</a:t>
            </a:r>
          </a:p>
          <a:p>
            <a:r>
              <a:rPr lang="fa-IR" dirty="0" smtClean="0">
                <a:cs typeface="B Mitra" pitchFamily="2" charset="-78"/>
              </a:rPr>
              <a:t>سید هادی سید حسینی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3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Titr" pitchFamily="2" charset="-78"/>
              </a:rPr>
              <a:t>نسل دوم 1965-1959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84237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عنصر اصلی آن ترانزیستور می باشد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ویژگی ها: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ظرفیت حافظه بیشتر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سرعت بیشتر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مصرف برق کمتر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چند منظوره بودن</a:t>
            </a:r>
            <a:endParaRPr lang="en-US" sz="3600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888242" cy="4876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3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Titr" pitchFamily="2" charset="-78"/>
              </a:rPr>
              <a:t>نسل دوم 1971-1965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dirty="0" smtClean="0">
                <a:cs typeface="B Nazanin" pitchFamily="2" charset="-78"/>
              </a:rPr>
              <a:t>IC </a:t>
            </a:r>
            <a:r>
              <a:rPr lang="fa-IR" dirty="0" smtClean="0">
                <a:cs typeface="B Nazanin" pitchFamily="2" charset="-78"/>
              </a:rPr>
              <a:t> به عنوان مغز این نسل از کامپیوتر به شمار می آید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ویژگی ها:حجم کم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سرعت بالا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قابلیت استفاده از اینترنت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امکان اجرای چنیدن برنامه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امکان برنامه نویسی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8478"/>
            <a:ext cx="2514600" cy="30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58296"/>
            <a:ext cx="4105275" cy="18002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2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Titr" pitchFamily="2" charset="-78"/>
              </a:rPr>
              <a:t>نسل چهارم از سال 1971 تا کنون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437"/>
            <a:ext cx="88392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Zar" pitchFamily="2" charset="-78"/>
              </a:rPr>
              <a:t>در این نسل  از مدارات مجتمع فشرده یا میکرو پروسسورها به عنوان عنصر اصلی استفاده می شد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B Zar" pitchFamily="2" charset="-78"/>
              </a:rPr>
              <a:t>ویژگی ها:حجم مناسب،سرعت بسیار بالا،قیمت مناسب،کارائی بالا،ظاهر زیبا و...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76497"/>
            <a:ext cx="2541422" cy="248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98268"/>
            <a:ext cx="2777559" cy="246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23" y="3376496"/>
            <a:ext cx="2643188" cy="248648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  <a:endCxn id="4" idx="1"/>
          </p:cNvCxnSpPr>
          <p:nvPr/>
        </p:nvCxnSpPr>
        <p:spPr>
          <a:xfrm flipV="1">
            <a:off x="3158559" y="4619740"/>
            <a:ext cx="270441" cy="10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 flipV="1">
            <a:off x="5970422" y="4619739"/>
            <a:ext cx="35860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2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Titr" pitchFamily="2" charset="-78"/>
              </a:rPr>
              <a:t>مبنای کار و محاسبات کامپیوتر</a:t>
            </a:r>
            <a:endParaRPr lang="en-US" sz="2800" dirty="0">
              <a:cs typeface="B Titr" pitchFamily="2" charset="-78"/>
            </a:endParaRPr>
          </a:p>
        </p:txBody>
      </p:sp>
      <p:pic>
        <p:nvPicPr>
          <p:cNvPr id="3074" name="Picture 2" descr="D:\Program Files\Microsoft Office\MEDIA\CAGCAT10\j029298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1074115" cy="1060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219200"/>
            <a:ext cx="5838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Zar" pitchFamily="2" charset="-78"/>
              </a:rPr>
              <a:t>پردازش ها بر مبنای  دودویی   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Zar" pitchFamily="2" charset="-78"/>
              </a:rPr>
              <a:t>و دستور العمل ها به 0 و 1 تبدیل می شود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855106"/>
            <a:ext cx="1979581" cy="46166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Zar" pitchFamily="2" charset="-78"/>
              </a:rPr>
              <a:t>دریافت داده ها</a:t>
            </a:r>
            <a:endParaRPr lang="en-US" sz="2400" dirty="0">
              <a:cs typeface="B Zar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31981" y="4049486"/>
            <a:ext cx="1242590" cy="5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8130" y="3601721"/>
            <a:ext cx="2174484" cy="83099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Zar" pitchFamily="2" charset="-78"/>
              </a:rPr>
              <a:t>پردازش داده ها بوسیله دستورالعمل ها</a:t>
            </a:r>
            <a:endParaRPr lang="en-US" sz="2400" dirty="0">
              <a:cs typeface="B Za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2035" y="3608885"/>
            <a:ext cx="2414655" cy="7078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Zar" pitchFamily="2" charset="-78"/>
              </a:rPr>
              <a:t>اطلاعات  خروجی یا                 (داده های پردازش شده)</a:t>
            </a:r>
            <a:endParaRPr lang="en-US" sz="2000" dirty="0">
              <a:cs typeface="B Zar" pitchFamily="2" charset="-78"/>
            </a:endParaRPr>
          </a:p>
        </p:txBody>
      </p:sp>
      <p:cxnSp>
        <p:nvCxnSpPr>
          <p:cNvPr id="45" name="Straight Arrow Connector 44"/>
          <p:cNvCxnSpPr>
            <a:stCxn id="23" idx="3"/>
          </p:cNvCxnSpPr>
          <p:nvPr/>
        </p:nvCxnSpPr>
        <p:spPr>
          <a:xfrm>
            <a:off x="5532614" y="4017220"/>
            <a:ext cx="9394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Titr" pitchFamily="2" charset="-78"/>
              </a:rPr>
              <a:t>تعاریف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34400" cy="5257800"/>
          </a:xfrm>
        </p:spPr>
        <p:txBody>
          <a:bodyPr>
            <a:noAutofit/>
          </a:bodyPr>
          <a:lstStyle/>
          <a:p>
            <a:pPr algn="just" rtl="1"/>
            <a:r>
              <a:rPr lang="fa-IR" b="1" dirty="0" smtClean="0">
                <a:cs typeface="B Zar" pitchFamily="2" charset="-78"/>
              </a:rPr>
              <a:t>داده:</a:t>
            </a:r>
            <a:r>
              <a:rPr lang="fa-IR" dirty="0" smtClean="0">
                <a:cs typeface="B Zar" pitchFamily="2" charset="-78"/>
              </a:rPr>
              <a:t>منظور اطلاعات خام است که کامپیوتر روی آنها عملیات خاصی انجام می دهد (عدد،حرف،علامت و....)</a:t>
            </a:r>
          </a:p>
          <a:p>
            <a:pPr algn="just" rtl="1"/>
            <a:r>
              <a:rPr lang="fa-IR" b="1" dirty="0" smtClean="0">
                <a:cs typeface="B Zar" pitchFamily="2" charset="-78"/>
              </a:rPr>
              <a:t>پردازش:</a:t>
            </a:r>
            <a:r>
              <a:rPr lang="fa-IR" dirty="0" smtClean="0">
                <a:cs typeface="B Zar" pitchFamily="2" charset="-78"/>
              </a:rPr>
              <a:t>عملیات گوناگونی است که کامپیوتر روی داده انجام   می دهد</a:t>
            </a:r>
          </a:p>
          <a:p>
            <a:pPr algn="just" rtl="1"/>
            <a:r>
              <a:rPr lang="fa-IR" b="1" dirty="0" smtClean="0">
                <a:cs typeface="B Zar" pitchFamily="2" charset="-78"/>
              </a:rPr>
              <a:t>برنامه:</a:t>
            </a:r>
            <a:r>
              <a:rPr lang="fa-IR" dirty="0" smtClean="0">
                <a:cs typeface="B Zar" pitchFamily="2" charset="-78"/>
              </a:rPr>
              <a:t>دستور های از پیش تعریف شده که کامپیوتر را وادار به انجام عملیات خاصی می کند</a:t>
            </a:r>
          </a:p>
          <a:p>
            <a:pPr algn="just" rtl="1"/>
            <a:r>
              <a:rPr lang="fa-IR" b="1" dirty="0" smtClean="0">
                <a:cs typeface="B Zar" pitchFamily="2" charset="-78"/>
              </a:rPr>
              <a:t>حافظه:</a:t>
            </a:r>
            <a:r>
              <a:rPr lang="fa-IR" dirty="0" smtClean="0">
                <a:cs typeface="B Zar" pitchFamily="2" charset="-78"/>
              </a:rPr>
              <a:t>محلی است که کامپیوتر اطلاعات،داده ها و نتایج عملیات یا برنامه ها در آن بصورت موقت و دائمی نگه داری می کند (</a:t>
            </a:r>
            <a:r>
              <a:rPr lang="en-US" dirty="0" err="1" smtClean="0">
                <a:cs typeface="B Zar" pitchFamily="2" charset="-78"/>
              </a:rPr>
              <a:t>Hard.Ram.Flopyy.DVD</a:t>
            </a:r>
            <a:r>
              <a:rPr lang="fa-IR" dirty="0" smtClean="0">
                <a:cs typeface="B Zar" pitchFamily="2" charset="-78"/>
              </a:rPr>
              <a:t>)</a:t>
            </a:r>
            <a:endParaRPr lang="en-US" dirty="0" smtClean="0">
              <a:cs typeface="B Zar" pitchFamily="2" charset="-78"/>
            </a:endParaRPr>
          </a:p>
          <a:p>
            <a:pPr algn="just" rtl="1"/>
            <a:r>
              <a:rPr lang="fa-IR" b="1" dirty="0" smtClean="0">
                <a:cs typeface="B Zar" pitchFamily="2" charset="-78"/>
              </a:rPr>
              <a:t>اطلاعات:</a:t>
            </a:r>
            <a:r>
              <a:rPr lang="fa-IR" dirty="0" smtClean="0">
                <a:cs typeface="B Zar" pitchFamily="2" charset="-78"/>
              </a:rPr>
              <a:t>داده های پردازش شده که به شکل متن،تصویر فیلم یا ترکیبی از آنهاست</a:t>
            </a:r>
          </a:p>
          <a:p>
            <a:pPr algn="just" rtl="1"/>
            <a:endParaRPr lang="fa-IR" dirty="0" smtClean="0">
              <a:cs typeface="B Za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7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5257800"/>
          </a:xfrm>
        </p:spPr>
        <p:txBody>
          <a:bodyPr>
            <a:noAutofit/>
          </a:bodyPr>
          <a:lstStyle/>
          <a:p>
            <a:pPr algn="just" rtl="1"/>
            <a:r>
              <a:rPr lang="fa-IR" b="1" dirty="0" smtClean="0">
                <a:cs typeface="B Zar" pitchFamily="2" charset="-78"/>
              </a:rPr>
              <a:t>نرم افزار: </a:t>
            </a:r>
            <a:r>
              <a:rPr lang="fa-IR" dirty="0" smtClean="0">
                <a:cs typeface="B Zar" pitchFamily="2" charset="-78"/>
              </a:rPr>
              <a:t>به کلیه برنامه ها و دستورالعمل ها گفته می شود که برای ارتباط با کاربر با سخت افزار سیستم طراحی شده است</a:t>
            </a:r>
          </a:p>
          <a:p>
            <a:pPr algn="just" rtl="1"/>
            <a:r>
              <a:rPr lang="en-US" dirty="0" err="1" smtClean="0">
                <a:cs typeface="B Zar" pitchFamily="2" charset="-78"/>
              </a:rPr>
              <a:t>yahoo,word.paint</a:t>
            </a:r>
            <a:r>
              <a:rPr lang="en-US" dirty="0" smtClean="0">
                <a:cs typeface="B Zar" pitchFamily="2" charset="-78"/>
              </a:rPr>
              <a:t>,…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fa-IR" b="1" dirty="0" smtClean="0">
                <a:cs typeface="B Zar" pitchFamily="2" charset="-78"/>
              </a:rPr>
              <a:t>سخت افزار:</a:t>
            </a:r>
            <a:r>
              <a:rPr lang="fa-IR" dirty="0" smtClean="0">
                <a:cs typeface="B Zar" pitchFamily="2" charset="-78"/>
              </a:rPr>
              <a:t>به کلیه اجناس فیزیکی و قابل لمس گفته می شود-زبان سخت افزار 0و1 است</a:t>
            </a:r>
          </a:p>
          <a:p>
            <a:pPr algn="just" rtl="1"/>
            <a:r>
              <a:rPr lang="fa-IR" b="1" dirty="0" smtClean="0">
                <a:cs typeface="B Zar" pitchFamily="2" charset="-78"/>
              </a:rPr>
              <a:t>دستگاه ورودی:</a:t>
            </a:r>
            <a:r>
              <a:rPr lang="fa-IR" dirty="0" smtClean="0">
                <a:cs typeface="B Zar" pitchFamily="2" charset="-78"/>
              </a:rPr>
              <a:t>دستگاه هایی که کاربر به کمک آنها داده ها و دستورالعمل هایی را وارد سیستم می کند </a:t>
            </a:r>
            <a:r>
              <a:rPr lang="en-US" b="1" dirty="0" err="1" smtClean="0">
                <a:cs typeface="B Zar" pitchFamily="2" charset="-78"/>
              </a:rPr>
              <a:t>mouse.scanner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fa-IR" b="1" dirty="0" smtClean="0">
                <a:cs typeface="B Zar" pitchFamily="2" charset="-78"/>
              </a:rPr>
              <a:t>دستگاه خروجی:</a:t>
            </a:r>
            <a:r>
              <a:rPr lang="fa-IR" dirty="0" smtClean="0">
                <a:cs typeface="B Zar" pitchFamily="2" charset="-78"/>
              </a:rPr>
              <a:t>دستگاه هایی هستند که نتایج اعمال محاسباتی و منطقی بر روی داده ها را به کاربر نشان می دهد،</a:t>
            </a:r>
            <a:r>
              <a:rPr lang="en-US" dirty="0" err="1" smtClean="0">
                <a:cs typeface="B Zar" pitchFamily="2" charset="-78"/>
              </a:rPr>
              <a:t>Monitotr,Printer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fa-IR" b="1" dirty="0" smtClean="0">
                <a:cs typeface="B Zar" pitchFamily="2" charset="-78"/>
              </a:rPr>
              <a:t>سیستم:</a:t>
            </a:r>
            <a:r>
              <a:rPr lang="fa-IR" dirty="0" smtClean="0">
                <a:cs typeface="B Zar" pitchFamily="2" charset="-78"/>
              </a:rPr>
              <a:t>به مجموعه عناصر و اجزای مرتبط با هم گفته می شود که یک هدف خاص را دنبال می کند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34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انواع کامپیوتر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AutoNum type="arabicPeriod"/>
            </a:pPr>
            <a:r>
              <a:rPr lang="fa-IR" sz="3600" dirty="0" smtClean="0">
                <a:cs typeface="B Nazanin" pitchFamily="2" charset="-78"/>
              </a:rPr>
              <a:t>ریز کامپیوترها</a:t>
            </a:r>
            <a:r>
              <a:rPr lang="en-US" sz="3600" dirty="0" smtClean="0">
                <a:cs typeface="B Nazanin" pitchFamily="2" charset="-78"/>
              </a:rPr>
              <a:t> Micro computer</a:t>
            </a:r>
            <a:endParaRPr lang="fa-IR" sz="3600" dirty="0" smtClean="0">
              <a:cs typeface="B Nazanin" pitchFamily="2" charset="-78"/>
            </a:endParaRPr>
          </a:p>
          <a:p>
            <a:pPr marL="514350" indent="-514350" algn="r" rtl="1">
              <a:buAutoNum type="arabicPeriod"/>
            </a:pPr>
            <a:r>
              <a:rPr lang="fa-IR" sz="3600" dirty="0" smtClean="0">
                <a:cs typeface="B Nazanin" pitchFamily="2" charset="-78"/>
              </a:rPr>
              <a:t>کامپیوتر کوچک</a:t>
            </a:r>
            <a:r>
              <a:rPr lang="en-US" sz="3600" dirty="0" smtClean="0">
                <a:cs typeface="B Nazanin" pitchFamily="2" charset="-78"/>
              </a:rPr>
              <a:t> Mini Computer</a:t>
            </a:r>
          </a:p>
          <a:p>
            <a:pPr marL="514350" indent="-514350" algn="r" rtl="1">
              <a:buAutoNum type="arabicPeriod"/>
            </a:pPr>
            <a:r>
              <a:rPr lang="fa-IR" sz="3600" dirty="0" smtClean="0">
                <a:cs typeface="B Nazanin" pitchFamily="2" charset="-78"/>
              </a:rPr>
              <a:t>کامپیوتر بزرگ </a:t>
            </a:r>
            <a:r>
              <a:rPr lang="en-US" sz="3600" dirty="0" err="1" smtClean="0">
                <a:cs typeface="B Nazanin" pitchFamily="2" charset="-78"/>
              </a:rPr>
              <a:t>MainFrame</a:t>
            </a:r>
            <a:endParaRPr lang="en-US" sz="3600" dirty="0" smtClean="0">
              <a:cs typeface="B Nazanin" pitchFamily="2" charset="-78"/>
            </a:endParaRPr>
          </a:p>
          <a:p>
            <a:pPr marL="514350" indent="-514350" algn="r" rtl="1">
              <a:buAutoNum type="arabicPeriod"/>
            </a:pPr>
            <a:r>
              <a:rPr lang="fa-IR" sz="3600" dirty="0" smtClean="0">
                <a:cs typeface="B Nazanin" pitchFamily="2" charset="-78"/>
              </a:rPr>
              <a:t>ابر کامپیوتر </a:t>
            </a:r>
            <a:r>
              <a:rPr lang="en-US" sz="3600" dirty="0" smtClean="0">
                <a:cs typeface="B Nazanin" pitchFamily="2" charset="-78"/>
              </a:rPr>
              <a:t>Super Computer</a:t>
            </a:r>
            <a:endParaRPr lang="fa-IR" sz="36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sz="3600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4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Titr" pitchFamily="2" charset="-78"/>
              </a:rPr>
              <a:t>ریز کامپیوتر ها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dirty="0" smtClean="0">
                <a:cs typeface="B Zar" pitchFamily="2" charset="-78"/>
              </a:rPr>
              <a:t>ریز کامپیوترها شامل دو دسته اند: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B Zar" pitchFamily="2" charset="-78"/>
              </a:rPr>
              <a:t>1.کامپیوترهای رومیزی </a:t>
            </a:r>
            <a:r>
              <a:rPr lang="en-US" sz="3600" dirty="0" smtClean="0">
                <a:cs typeface="B Zar" pitchFamily="2" charset="-78"/>
              </a:rPr>
              <a:t>Desktop</a:t>
            </a:r>
            <a:endParaRPr lang="fa-IR" sz="3600" dirty="0" smtClean="0">
              <a:cs typeface="B Zar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B Zar" pitchFamily="2" charset="-78"/>
              </a:rPr>
              <a:t>2.کامپیوترهای کیفی</a:t>
            </a:r>
            <a:r>
              <a:rPr lang="en-US" sz="3600" dirty="0" smtClean="0">
                <a:cs typeface="B Zar" pitchFamily="2" charset="-78"/>
              </a:rPr>
              <a:t> Laptop</a:t>
            </a:r>
            <a:endParaRPr lang="fa-IR" sz="3600" dirty="0" smtClean="0">
              <a:cs typeface="B Zar" pitchFamily="2" charset="-78"/>
            </a:endParaRPr>
          </a:p>
          <a:p>
            <a:pPr marL="0" indent="0" algn="r" rtl="1">
              <a:buNone/>
            </a:pPr>
            <a:endParaRPr lang="en-US" sz="3600" dirty="0" smtClean="0">
              <a:cs typeface="B Zar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B Zar" pitchFamily="2" charset="-78"/>
              </a:rPr>
              <a:t>این نوع کامپیوترها برای مصارف خانگی و اداری استفاده می شود و کاربردهای عمومی دارد</a:t>
            </a:r>
            <a:endParaRPr lang="en-US" sz="3600" dirty="0">
              <a:cs typeface="B Za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1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Titr" pitchFamily="2" charset="-78"/>
              </a:rPr>
              <a:t>کامپیوتر کوچک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این نوع کامپیوتر ها برای مصارف و اهداف خاصی طراحی شده و از سرعت بالا  و ظرفیت بالایی بر خوردار هستند و در ادارات و سازمانها استفاده می شود</a:t>
            </a:r>
            <a:endParaRPr lang="en-US" sz="3600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7419975" cy="368530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3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Titr" pitchFamily="2" charset="-78"/>
              </a:rPr>
              <a:t>کامپیوتر بزرگ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3276600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Zar" pitchFamily="2" charset="-78"/>
              </a:rPr>
              <a:t>این نوع کامپیوتر ها به دلیل حجم و ظرفیت بالای ذخیره و سرعت پردازش داده ها بیشتر در مراکز تجاری بزرگ،دانشگا ها وسازمان های بزرگ استفاده می شود </a:t>
            </a:r>
          </a:p>
          <a:p>
            <a:pPr algn="just" rtl="1"/>
            <a:r>
              <a:rPr lang="fa-IR" dirty="0" smtClean="0">
                <a:cs typeface="B Zar" pitchFamily="2" charset="-78"/>
              </a:rPr>
              <a:t>قیمت بالا،وجود نیروی متخصص،اجرای کارهای مختلف از ویژگی های این نوع از کامپیوتر ها می باشد</a:t>
            </a:r>
            <a:endParaRPr lang="en-US" dirty="0">
              <a:cs typeface="B Z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52800"/>
            <a:ext cx="6323603" cy="3352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45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منظور از </a:t>
            </a:r>
            <a:r>
              <a:rPr lang="en-US" dirty="0" smtClean="0"/>
              <a:t>IT </a:t>
            </a:r>
            <a:r>
              <a:rPr lang="fa-IR" dirty="0" smtClean="0"/>
              <a:t> چیست؟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en-US" dirty="0" smtClean="0">
                <a:cs typeface="B Zar" pitchFamily="2" charset="-78"/>
              </a:rPr>
              <a:t>IT</a:t>
            </a:r>
            <a:r>
              <a:rPr lang="fa-IR" dirty="0" smtClean="0">
                <a:cs typeface="B Zar" pitchFamily="2" charset="-78"/>
              </a:rPr>
              <a:t> مخفف کلمه </a:t>
            </a:r>
            <a:r>
              <a:rPr lang="en-US" dirty="0" smtClean="0">
                <a:cs typeface="B Zar" pitchFamily="2" charset="-78"/>
              </a:rPr>
              <a:t>Information Technology </a:t>
            </a:r>
            <a:r>
              <a:rPr lang="fa-IR" dirty="0" smtClean="0">
                <a:cs typeface="B Zar" pitchFamily="2" charset="-78"/>
              </a:rPr>
              <a:t> و به معنای فناوری اطلاعات می باشد و تکنولوژی یا فن اوری مدیریت،ذخیره سازی و پردازش اطلاعات توسط کامپیوتر در بهترین حالت و کمترین زمان ممکن می باشد.</a:t>
            </a:r>
            <a:endParaRPr lang="en-US" dirty="0">
              <a:cs typeface="B Za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0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Titr" pitchFamily="2" charset="-78"/>
              </a:rPr>
              <a:t>ابر کامپیوتر 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7630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Zar" pitchFamily="2" charset="-78"/>
              </a:rPr>
              <a:t>این نوع کامپیوترها،کامپیوتر های بسیار بزرگ و قیمتی هستند که قادرند به طور همزمان چندین برنامه را اجرا کنند و برای اهداف خاصی طراحی شده اند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این نوع کامپیوتر ها در سازمانهای بزرگ مانند ناسا استفاده می شود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52" y="2209800"/>
            <a:ext cx="5738648" cy="4267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73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86"/>
            <a:ext cx="8229600" cy="1143000"/>
          </a:xfrm>
        </p:spPr>
        <p:txBody>
          <a:bodyPr>
            <a:normAutofit/>
          </a:bodyPr>
          <a:lstStyle/>
          <a:p>
            <a:r>
              <a:rPr lang="fa-IR" sz="4800" dirty="0" smtClean="0">
                <a:cs typeface="B Elham" pitchFamily="2" charset="-78"/>
              </a:rPr>
              <a:t>سخت افزار</a:t>
            </a:r>
            <a:endParaRPr lang="en-US" sz="4800" dirty="0">
              <a:cs typeface="B Elha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066800"/>
            <a:ext cx="5257800" cy="54102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مانیتور 			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صفحه کلید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ماوس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مادر برد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پردازنده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دیسک گردان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کارت گرافیک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1066800"/>
            <a:ext cx="4572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منبع تغذیه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بلندگو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میکروفون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دسته بازی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مودم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دیسک گردان ها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324600" cy="639762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Elham" pitchFamily="2" charset="-78"/>
              </a:rPr>
              <a:t>صفحه نمایش </a:t>
            </a:r>
            <a:r>
              <a:rPr lang="en-US" dirty="0" smtClean="0">
                <a:cs typeface="B Elham" pitchFamily="2" charset="-78"/>
              </a:rPr>
              <a:t> (Monitor)</a:t>
            </a:r>
            <a:endParaRPr lang="en-US" dirty="0">
              <a:cs typeface="B Elha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10668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Zar" pitchFamily="2" charset="-78"/>
              </a:rPr>
              <a:t>دستگاه خروجی است که نتایج محاسبات منطقی و اطلاعات را به صورت متن و یا تصویر نمایش می دهد</a:t>
            </a:r>
            <a:endParaRPr lang="en-US" dirty="0">
              <a:cs typeface="B Zar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900737" cy="45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1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صفحه کلید </a:t>
            </a:r>
            <a:r>
              <a:rPr lang="en-US" dirty="0" smtClean="0">
                <a:cs typeface="B Titr" pitchFamily="2" charset="-78"/>
              </a:rPr>
              <a:t>Keyboard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6019800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یک دستگاه ورودی است که از طریق آن داده ها وارد کامپیوتر می شود و از طریق یک فیش به مادربرد وصل می شود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1) فیش </a:t>
            </a:r>
            <a:r>
              <a:rPr lang="en-US" dirty="0" smtClean="0">
                <a:cs typeface="B Nazanin" pitchFamily="2" charset="-78"/>
              </a:rPr>
              <a:t>PS2</a:t>
            </a:r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en-US" dirty="0" smtClean="0">
                <a:cs typeface="B Nazanin" pitchFamily="2" charset="-78"/>
              </a:rPr>
              <a:t>                                             </a:t>
            </a:r>
            <a:r>
              <a:rPr lang="fa-IR" dirty="0" smtClean="0">
                <a:cs typeface="B Nazanin" pitchFamily="2" charset="-78"/>
              </a:rPr>
              <a:t>2) فیش </a:t>
            </a:r>
            <a:r>
              <a:rPr lang="en-US" dirty="0" smtClean="0">
                <a:cs typeface="B Nazanin" pitchFamily="2" charset="-78"/>
              </a:rPr>
              <a:t>USB</a:t>
            </a:r>
          </a:p>
          <a:p>
            <a:pPr marL="0" indent="0"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صفحه کلید شامل چندین قسمت می باشد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1- کلید های کنترلی مانند </a:t>
            </a:r>
            <a:r>
              <a:rPr lang="en-US" dirty="0" err="1" smtClean="0">
                <a:cs typeface="B Nazanin" pitchFamily="2" charset="-78"/>
              </a:rPr>
              <a:t>Alt,Ctrl,Insert</a:t>
            </a:r>
            <a:r>
              <a:rPr lang="en-US" dirty="0" smtClean="0">
                <a:cs typeface="B Nazanin" pitchFamily="2" charset="-78"/>
              </a:rPr>
              <a:t>,….</a:t>
            </a:r>
          </a:p>
          <a:p>
            <a:pPr marL="0" indent="0" algn="r" rtl="1">
              <a:buNone/>
            </a:pPr>
            <a:r>
              <a:rPr lang="en-US" dirty="0" smtClean="0">
                <a:cs typeface="B Nazanin" pitchFamily="2" charset="-78"/>
              </a:rPr>
              <a:t>2</a:t>
            </a:r>
            <a:r>
              <a:rPr lang="fa-IR" dirty="0" smtClean="0">
                <a:cs typeface="B Nazanin" pitchFamily="2" charset="-78"/>
              </a:rPr>
              <a:t>-کلیدهای تابعی که در قسمت بالای صفحه کلید قرار دارند مانند </a:t>
            </a:r>
            <a:r>
              <a:rPr lang="en-US" dirty="0" smtClean="0">
                <a:cs typeface="B Nazanin" pitchFamily="2" charset="-78"/>
              </a:rPr>
              <a:t>F1,F2,…</a:t>
            </a:r>
          </a:p>
          <a:p>
            <a:pPr marL="0" indent="0" algn="r" rtl="1">
              <a:buNone/>
            </a:pPr>
            <a:r>
              <a:rPr lang="en-US" dirty="0" smtClean="0">
                <a:cs typeface="B Nazanin" pitchFamily="2" charset="-78"/>
              </a:rPr>
              <a:t>3</a:t>
            </a:r>
            <a:r>
              <a:rPr lang="fa-IR" dirty="0" smtClean="0">
                <a:cs typeface="B Nazanin" pitchFamily="2" charset="-78"/>
              </a:rPr>
              <a:t>-کلیدهای جهتی مانند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4-کلید حروف الفبا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5- کلیدهای ارقام</a:t>
            </a:r>
            <a:endParaRPr lang="en-US" dirty="0">
              <a:cs typeface="B Nazanin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00600" y="5442857"/>
            <a:ext cx="76200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5176157"/>
            <a:ext cx="0" cy="53340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01" y="1828800"/>
            <a:ext cx="921148" cy="726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57" y="2229914"/>
            <a:ext cx="1208314" cy="6498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68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4501650" cy="2971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9624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33" y="3657600"/>
            <a:ext cx="5669767" cy="274454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66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ماوس- </a:t>
            </a:r>
            <a:r>
              <a:rPr lang="en-US" dirty="0" smtClean="0">
                <a:cs typeface="B Titr" pitchFamily="2" charset="-78"/>
              </a:rPr>
              <a:t>Mouse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828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یکی از دستگاه های ورودی جهت انتقال سریع و آسان درخواست های  کاربر به کامپیوتر بویژه در نرم افزارهای گرافیکی می باشد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معولا مواس ها از سه کلید تشکیل شده است</a:t>
            </a: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ماوس همانند صفحه کلید از طریق فیش های </a:t>
            </a:r>
            <a:r>
              <a:rPr lang="en-US" dirty="0" smtClean="0">
                <a:cs typeface="B Nazanin" pitchFamily="2" charset="-78"/>
              </a:rPr>
              <a:t>ps2,Usb</a:t>
            </a:r>
            <a:r>
              <a:rPr lang="fa-IR" dirty="0" smtClean="0">
                <a:cs typeface="B Nazanin" pitchFamily="2" charset="-78"/>
              </a:rPr>
              <a:t> به کامپیوتر                 متصل می شود</a:t>
            </a:r>
          </a:p>
          <a:p>
            <a:pPr marL="0" indent="0" algn="r" rtl="1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833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4067175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191000" cy="2966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5200"/>
            <a:ext cx="4267200" cy="3140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4214850" cy="29663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34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مادر برد- </a:t>
            </a:r>
            <a:r>
              <a:rPr lang="en-US" dirty="0" err="1" smtClean="0">
                <a:cs typeface="B Titr" pitchFamily="2" charset="-78"/>
              </a:rPr>
              <a:t>Mainborad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828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مادربرد که به آن برد اصلی نیز می گویند از یک صفحه پلاستیکی با مدار های الکترونیکی تشکیل شده است و قطعات اصلی کامپیوتر بر روی آن نصب می شود و دستگاه های وروردی و خروجی از طریق پورت های نصب شده بر روی آن به مادربرد متصل می شود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از جمله </a:t>
            </a:r>
            <a:r>
              <a:rPr lang="en-US" dirty="0" err="1" smtClean="0">
                <a:cs typeface="B Nazanin" pitchFamily="2" charset="-78"/>
              </a:rPr>
              <a:t>Cpu.Ram,Rom,Vga,H.D.D</a:t>
            </a: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همچنین شکاف هایی  به نام </a:t>
            </a:r>
            <a:r>
              <a:rPr lang="en-US" dirty="0" smtClean="0">
                <a:cs typeface="B Nazanin" pitchFamily="2" charset="-78"/>
              </a:rPr>
              <a:t>Slot </a:t>
            </a:r>
            <a:r>
              <a:rPr lang="fa-IR" dirty="0" smtClean="0">
                <a:cs typeface="B Nazanin" pitchFamily="2" charset="-78"/>
              </a:rPr>
              <a:t>بر روی مادر برد وجود دارد که کارتهایی مانند شبکه،گرافیک بر روی آن نصب می شود</a:t>
            </a:r>
          </a:p>
          <a:p>
            <a:pPr marL="0" indent="0" algn="r" rtl="1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463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40853" cy="6477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2213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458200" cy="649304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73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ICDL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en-US" dirty="0" smtClean="0">
                <a:cs typeface="B Zar" pitchFamily="2" charset="-78"/>
              </a:rPr>
              <a:t>ICDL </a:t>
            </a:r>
            <a:r>
              <a:rPr lang="fa-IR" dirty="0" smtClean="0">
                <a:cs typeface="B Zar" pitchFamily="2" charset="-78"/>
              </a:rPr>
              <a:t> مخفف عبارت</a:t>
            </a:r>
            <a:endParaRPr lang="en-US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dirty="0" smtClean="0">
                <a:cs typeface="B Zar" pitchFamily="2" charset="-78"/>
              </a:rPr>
              <a:t>International Computer Driving License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Zar" pitchFamily="2" charset="-78"/>
              </a:rPr>
              <a:t>به معنی گواهی بین المللی کاربری کامپیوتر می باشد.</a:t>
            </a:r>
            <a:endParaRPr lang="en-US" dirty="0">
              <a:cs typeface="B Za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منبع تغذیه- </a:t>
            </a:r>
            <a:r>
              <a:rPr lang="en-US" dirty="0" err="1" smtClean="0">
                <a:cs typeface="B Titr" pitchFamily="2" charset="-78"/>
              </a:rPr>
              <a:t>PowerSupply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828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از یک طرف به مادربرد و از طرف دیگر به برق شهر متصل می شود و وظیفه ان تبدیل برق شهر به برق مورد نیاز کامپیوتر می باشد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5075"/>
            <a:ext cx="3962400" cy="3321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5075"/>
            <a:ext cx="4273092" cy="332118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115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Titr" pitchFamily="2" charset="-78"/>
              </a:rPr>
              <a:t>واحد پردازشگر مرکزی </a:t>
            </a:r>
            <a:r>
              <a:rPr lang="en-US" dirty="0" smtClean="0">
                <a:cs typeface="B Titr" pitchFamily="2" charset="-78"/>
              </a:rPr>
              <a:t>CPU</a:t>
            </a:r>
            <a:br>
              <a:rPr lang="en-US" dirty="0" smtClean="0">
                <a:cs typeface="B Titr" pitchFamily="2" charset="-78"/>
              </a:rPr>
            </a:br>
            <a:r>
              <a:rPr lang="en-US" dirty="0" smtClean="0">
                <a:cs typeface="B Titr" pitchFamily="2" charset="-78"/>
              </a:rPr>
              <a:t>Central </a:t>
            </a:r>
            <a:r>
              <a:rPr lang="en-US" dirty="0" err="1" smtClean="0">
                <a:cs typeface="B Titr" pitchFamily="2" charset="-78"/>
              </a:rPr>
              <a:t>Proseccing</a:t>
            </a:r>
            <a:r>
              <a:rPr lang="en-US" dirty="0" smtClean="0">
                <a:cs typeface="B Titr" pitchFamily="2" charset="-78"/>
              </a:rPr>
              <a:t> unit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en-US" b="1" dirty="0" err="1" smtClean="0">
                <a:cs typeface="B Nazanin" pitchFamily="2" charset="-78"/>
              </a:rPr>
              <a:t>Cpu</a:t>
            </a:r>
            <a:r>
              <a:rPr lang="fa-IR" b="1" dirty="0" smtClean="0">
                <a:cs typeface="B Nazanin" pitchFamily="2" charset="-78"/>
              </a:rPr>
              <a:t> مغز کامپیوتر است که بر روی مادربرد قرار می گیرد و بر روی داده ها عملیات های مختلفی را انجام داده و داده ها را به اطلاعات یا داده های پردازش شده تبدیل می کند</a:t>
            </a:r>
          </a:p>
          <a:p>
            <a:pPr marL="0" indent="0" algn="r" rtl="1">
              <a:buNone/>
            </a:pPr>
            <a:r>
              <a:rPr lang="fa-IR" b="1" i="1" dirty="0" smtClean="0">
                <a:cs typeface="B Nazanin" pitchFamily="2" charset="-78"/>
              </a:rPr>
              <a:t>واحد سرعت </a:t>
            </a:r>
            <a:r>
              <a:rPr lang="en-US" b="1" i="1" dirty="0" err="1" smtClean="0">
                <a:cs typeface="B Nazanin" pitchFamily="2" charset="-78"/>
              </a:rPr>
              <a:t>Cpu</a:t>
            </a:r>
            <a:r>
              <a:rPr lang="fa-IR" b="1" i="1" dirty="0" smtClean="0">
                <a:cs typeface="B Nazanin" pitchFamily="2" charset="-78"/>
              </a:rPr>
              <a:t>-</a:t>
            </a:r>
            <a:r>
              <a:rPr lang="en-US" b="1" i="1" dirty="0" err="1" smtClean="0">
                <a:cs typeface="B Nazanin" pitchFamily="2" charset="-78"/>
              </a:rPr>
              <a:t>Mhz,Ghz</a:t>
            </a:r>
            <a:r>
              <a:rPr lang="fa-IR" b="1" i="1" dirty="0" smtClean="0">
                <a:cs typeface="B Nazanin" pitchFamily="2" charset="-78"/>
              </a:rPr>
              <a:t> می باشد</a:t>
            </a:r>
          </a:p>
          <a:p>
            <a:pPr marL="0" indent="0" algn="r" rtl="1">
              <a:buNone/>
            </a:pPr>
            <a:r>
              <a:rPr lang="en-US" b="1" dirty="0" err="1" smtClean="0">
                <a:cs typeface="B Nazanin" pitchFamily="2" charset="-78"/>
              </a:rPr>
              <a:t>Cpu</a:t>
            </a:r>
            <a:r>
              <a:rPr lang="fa-IR" b="1" dirty="0" smtClean="0">
                <a:cs typeface="B Nazanin" pitchFamily="2" charset="-78"/>
              </a:rPr>
              <a:t> از سه واحد تشکیل می شود</a:t>
            </a:r>
          </a:p>
          <a:p>
            <a:pPr marL="0" indent="0" algn="r" rtl="1">
              <a:buNone/>
            </a:pP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 1- محاسبه و منطق</a:t>
            </a:r>
          </a:p>
          <a:p>
            <a:pPr marL="0" indent="0" algn="r" rtl="1">
              <a:buNone/>
            </a:pP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 2- واحد کنترل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itchFamily="2" charset="-78"/>
              </a:rPr>
              <a:t>  3- واحد حافظه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376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76200" y="21770"/>
            <a:ext cx="9144000" cy="660762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1- واحد محاسبه و منطق: این قسمت تمامی محاسبات منطقی را بر روی داده ها انجام می دهد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2- واحد کنترل </a:t>
            </a:r>
            <a:r>
              <a:rPr lang="en-US" sz="3600" dirty="0" smtClean="0">
                <a:cs typeface="B Nazanin" pitchFamily="2" charset="-78"/>
              </a:rPr>
              <a:t>CU</a:t>
            </a:r>
            <a:r>
              <a:rPr lang="fa-IR" sz="3600" dirty="0" smtClean="0">
                <a:cs typeface="B Nazanin" pitchFamily="2" charset="-78"/>
              </a:rPr>
              <a:t> این بخش وظیفه کنترل 4 بخش را دارد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الف) ورودی     ب)محاسبه و منطق      ج) حافظه            د)خروجی</a:t>
            </a:r>
          </a:p>
          <a:p>
            <a:pPr marL="0" indent="0" algn="r" rtl="1">
              <a:buNone/>
            </a:pPr>
            <a:endParaRPr lang="fa-IR" sz="3600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B Nazanin" pitchFamily="2" charset="-78"/>
              </a:rPr>
              <a:t>3-واحد حافظه: کار ذخیره سازی موقت داده ها را قبل و بعد  از پردازش انجام میدهد.</a:t>
            </a:r>
            <a:endParaRPr lang="en-US" sz="3600" dirty="0">
              <a:cs typeface="B Nazanin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241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3581400" cy="32069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892"/>
            <a:ext cx="3431613" cy="3131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52800"/>
            <a:ext cx="3590925" cy="336232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902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B Yekan" pitchFamily="2" charset="-78"/>
              </a:rPr>
              <a:t> جعبه کامپیوتر </a:t>
            </a:r>
            <a:r>
              <a:rPr lang="en-US" dirty="0" smtClean="0">
                <a:cs typeface="B Yekan" pitchFamily="2" charset="-78"/>
              </a:rPr>
              <a:t>Case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Yekan" pitchFamily="2" charset="-78"/>
              </a:rPr>
              <a:t>به محفظه ای که مادربرد و سایر قطعات کامپیوتر در آن قرار می گیرد </a:t>
            </a:r>
            <a:r>
              <a:rPr lang="en-US" dirty="0" smtClean="0">
                <a:cs typeface="B Yekan" pitchFamily="2" charset="-78"/>
              </a:rPr>
              <a:t>case </a:t>
            </a:r>
            <a:r>
              <a:rPr lang="fa-IR" dirty="0" smtClean="0">
                <a:cs typeface="B Yekan" pitchFamily="2" charset="-78"/>
              </a:rPr>
              <a:t> می گویند.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4131947" cy="442426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891"/>
            <a:ext cx="3276600" cy="3062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3086100" cy="3095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67000" cy="3333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3606"/>
            <a:ext cx="4013200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070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کارت گرافیک  </a:t>
            </a:r>
            <a:r>
              <a:rPr lang="en-US" dirty="0" smtClean="0">
                <a:cs typeface="B Titr" pitchFamily="2" charset="-78"/>
              </a:rPr>
              <a:t>Graphic card</a:t>
            </a:r>
            <a:r>
              <a:rPr lang="fa-IR" dirty="0" smtClean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VGA</a:t>
            </a:r>
            <a:r>
              <a:rPr lang="fa-IR" dirty="0" smtClean="0">
                <a:cs typeface="B Titr" pitchFamily="2" charset="-78"/>
              </a:rPr>
              <a:t>)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B Yekan" pitchFamily="2" charset="-78"/>
              </a:rPr>
              <a:t>هر تصویری که بر روی مانیتور مشاهده می کنیم به دلیل وجود کارت گرافیک است و وظیفه آن تبدیل سیگنال های دیجیتالی به سیگنال های قابل نمایش بر روی مانیتور را بر عهده دارد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B Yekan" pitchFamily="2" charset="-78"/>
              </a:rPr>
              <a:t>دو نوع کارت گرافیک وجود دارد: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dirty="0" smtClean="0">
              <a:cs typeface="B Yekan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B Yekan" pitchFamily="2" charset="-78"/>
              </a:rPr>
              <a:t>1- </a:t>
            </a:r>
            <a:r>
              <a:rPr lang="en-US" dirty="0" smtClean="0">
                <a:cs typeface="B Yekan" pitchFamily="2" charset="-78"/>
              </a:rPr>
              <a:t>On-Board</a:t>
            </a:r>
            <a:r>
              <a:rPr lang="fa-IR" dirty="0" smtClean="0">
                <a:cs typeface="B Yekan" pitchFamily="2" charset="-78"/>
              </a:rPr>
              <a:t>: توسط کارخانه سازنده بر روی مادربرد نصب می شود</a:t>
            </a:r>
            <a:endParaRPr lang="en-US" dirty="0" smtClean="0">
              <a:cs typeface="B Yekan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B Yekan" pitchFamily="2" charset="-78"/>
              </a:rPr>
              <a:t>2- غیر </a:t>
            </a:r>
            <a:r>
              <a:rPr lang="en-US" dirty="0" smtClean="0">
                <a:cs typeface="B Yekan" pitchFamily="2" charset="-78"/>
              </a:rPr>
              <a:t>On-Board</a:t>
            </a:r>
            <a:r>
              <a:rPr lang="fa-IR" dirty="0" smtClean="0">
                <a:cs typeface="B Yekan" pitchFamily="2" charset="-78"/>
              </a:rPr>
              <a:t>:بر روی اسلات های مخصوص که در مادر برد وجود دارد نصب می شود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2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902092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699777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16" y="3429000"/>
            <a:ext cx="4603784" cy="32004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6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Titr" pitchFamily="2" charset="-78"/>
              </a:rPr>
              <a:t>کارت فکس مودم </a:t>
            </a: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en-US" dirty="0" smtClean="0">
                <a:cs typeface="B Titr" pitchFamily="2" charset="-78"/>
              </a:rPr>
              <a:t>Modem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Mitra" pitchFamily="2" charset="-78"/>
              </a:rPr>
              <a:t>برای اتصال به شبکه اینترنت به کار می رود و وظیفه تبدیل سیگنال های آنالوگ به دیجیتال را بر عهده دارد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4" y="2928257"/>
            <a:ext cx="3950406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95600"/>
            <a:ext cx="3914775" cy="281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3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انواع مودم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Mitra" pitchFamily="2" charset="-78"/>
              </a:rPr>
              <a:t>1- مودم اینترنال: این مودم بر در داخل کیس وبر روی شکاف های    مادر برد نصب میشود </a:t>
            </a:r>
          </a:p>
          <a:p>
            <a:pPr marL="0" indent="0" algn="r" rtl="1">
              <a:buNone/>
            </a:pPr>
            <a:endParaRPr lang="fa-IR" dirty="0" smtClean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Mitra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Mitra" pitchFamily="2" charset="-78"/>
            </a:endParaRPr>
          </a:p>
          <a:p>
            <a:pPr marL="0" indent="0" algn="r" rtl="1">
              <a:buNone/>
            </a:pPr>
            <a:endParaRPr lang="en-US" sz="3600" dirty="0"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cs typeface="B Mitra" pitchFamily="2" charset="-78"/>
              </a:rPr>
              <a:t>2-مودم اکسترنال:این مودم خارج از کیس و از طریق کابل به کامپیوتر </a:t>
            </a:r>
            <a:r>
              <a:rPr lang="fa-IR" sz="2400" dirty="0" smtClean="0">
                <a:cs typeface="B Mitra" pitchFamily="2" charset="-78"/>
              </a:rPr>
              <a:t>وصل </a:t>
            </a:r>
            <a:r>
              <a:rPr lang="fa-IR" sz="2800" dirty="0" smtClean="0">
                <a:cs typeface="B Mitra" pitchFamily="2" charset="-78"/>
              </a:rPr>
              <a:t>میشود </a:t>
            </a:r>
            <a:endParaRPr lang="fa-IR" sz="3600" dirty="0" smtClean="0"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3201080" cy="2274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3200400" cy="2057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00587"/>
            <a:ext cx="3352800" cy="2004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5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Zar" pitchFamily="2" charset="-78"/>
              </a:rPr>
              <a:t>هدف از اجرای </a:t>
            </a:r>
            <a:r>
              <a:rPr lang="en-US" dirty="0" smtClean="0">
                <a:cs typeface="B Zar" pitchFamily="2" charset="-78"/>
              </a:rPr>
              <a:t>ICDL </a:t>
            </a:r>
            <a:r>
              <a:rPr lang="fa-IR" dirty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چیست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Yagut" pitchFamily="2" charset="-78"/>
              </a:rPr>
              <a:t>1.ارتقاء سطح توانایی افراد در فناوری اطلاعات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Yagut" pitchFamily="2" charset="-78"/>
              </a:rPr>
              <a:t>2.ارتقاء سطح کارائی در موسسات و شرکت ها و ارگانها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Yagut" pitchFamily="2" charset="-78"/>
              </a:rPr>
              <a:t>3.یادگیری و تسلط بر مهارتهای مطرح شده در </a:t>
            </a:r>
            <a:r>
              <a:rPr lang="en-US" b="1" dirty="0" smtClean="0">
                <a:cs typeface="B Yagut" pitchFamily="2" charset="-78"/>
              </a:rPr>
              <a:t>ICDL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b="1" dirty="0" smtClean="0">
                <a:cs typeface="B Yagut" pitchFamily="2" charset="-78"/>
              </a:rPr>
              <a:t>4.</a:t>
            </a:r>
            <a:r>
              <a:rPr lang="fa-IR" b="1" dirty="0" smtClean="0">
                <a:cs typeface="B Yagut" pitchFamily="2" charset="-78"/>
              </a:rPr>
              <a:t> توانائی کسب مهارت از مهارتهای فناوری اطلاعات و استفاده در محیط های کاری 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b="1" dirty="0">
              <a:cs typeface="B Yagut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4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b="1" dirty="0" smtClean="0">
                <a:cs typeface="B Davat" pitchFamily="2" charset="-78"/>
              </a:rPr>
              <a:t>حافظه</a:t>
            </a:r>
            <a:br>
              <a:rPr lang="fa-IR" sz="3600" b="1" dirty="0" smtClean="0">
                <a:cs typeface="B Davat" pitchFamily="2" charset="-78"/>
              </a:rPr>
            </a:br>
            <a:r>
              <a:rPr lang="en-US" sz="3600" b="1" dirty="0" smtClean="0">
                <a:cs typeface="B Davat" pitchFamily="2" charset="-78"/>
              </a:rPr>
              <a:t>Memory</a:t>
            </a:r>
            <a:endParaRPr lang="fa-IR" sz="3600" b="1" dirty="0">
              <a:cs typeface="B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>
                <a:cs typeface="B Jalal" pitchFamily="2" charset="-78"/>
              </a:rPr>
              <a:t>وظیفه نگهداری و ذخیره سازی  اطلاعات و داده ها را  در کامپیوتر دارند</a:t>
            </a:r>
          </a:p>
          <a:p>
            <a:pPr algn="r" rtl="1">
              <a:buNone/>
            </a:pPr>
            <a:endParaRPr lang="fa-IR" dirty="0" smtClean="0">
              <a:cs typeface="B Jalal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Jalal" pitchFamily="2" charset="-78"/>
              </a:rPr>
              <a:t>حافظه ها به دو گروه تقسیم می شود:</a:t>
            </a:r>
          </a:p>
          <a:p>
            <a:pPr algn="r" rtl="1">
              <a:buNone/>
            </a:pPr>
            <a:r>
              <a:rPr lang="fa-IR" dirty="0" smtClean="0">
                <a:cs typeface="B Jalal" pitchFamily="2" charset="-78"/>
              </a:rPr>
              <a:t>1- حافظه اصلی : </a:t>
            </a:r>
            <a:r>
              <a:rPr lang="en-US" dirty="0" smtClean="0">
                <a:cs typeface="B Jalal" pitchFamily="2" charset="-78"/>
              </a:rPr>
              <a:t>Ram , Rom</a:t>
            </a:r>
          </a:p>
          <a:p>
            <a:pPr algn="r" rtl="1">
              <a:buNone/>
            </a:pPr>
            <a:r>
              <a:rPr lang="fa-IR" dirty="0" smtClean="0">
                <a:cs typeface="B Jalal" pitchFamily="2" charset="-78"/>
              </a:rPr>
              <a:t>2- حافظه جانبی:هارد،فلاپی،سی دی،فلش مموری و...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84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286544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en-US" sz="2800" dirty="0" smtClean="0">
                <a:cs typeface="B Jalal" pitchFamily="2" charset="-78"/>
              </a:rPr>
              <a:t>:Bite </a:t>
            </a:r>
            <a:r>
              <a:rPr lang="fa-IR" sz="2800" dirty="0" smtClean="0">
                <a:cs typeface="B Jalal" pitchFamily="2" charset="-78"/>
              </a:rPr>
              <a:t>کوچکترین واحد حافظه می باشد که شامل 0و1 است</a:t>
            </a:r>
          </a:p>
          <a:p>
            <a:pPr algn="r" rtl="1">
              <a:buNone/>
            </a:pPr>
            <a:r>
              <a:rPr lang="en-US" sz="2800" dirty="0" smtClean="0">
                <a:cs typeface="B Jalal" pitchFamily="2" charset="-78"/>
              </a:rPr>
              <a:t>Byte </a:t>
            </a:r>
            <a:r>
              <a:rPr lang="fa-IR" sz="2800" dirty="0" smtClean="0">
                <a:cs typeface="B Jalal" pitchFamily="2" charset="-78"/>
              </a:rPr>
              <a:t>:به مجموعه از 8 بیت که یک حرف را نگه میدارد (بایت)می گویند</a:t>
            </a:r>
          </a:p>
          <a:p>
            <a:pPr algn="l">
              <a:buNone/>
            </a:pPr>
            <a:r>
              <a:rPr lang="en-US" sz="2800" dirty="0" smtClean="0">
                <a:cs typeface="B Jalal" pitchFamily="2" charset="-78"/>
              </a:rPr>
              <a:t>1Byte=8 bite</a:t>
            </a:r>
            <a:endParaRPr lang="fa-IR" sz="2800" dirty="0" smtClean="0">
              <a:cs typeface="B Jalal" pitchFamily="2" charset="-78"/>
            </a:endParaRPr>
          </a:p>
          <a:p>
            <a:pPr algn="r" rtl="1">
              <a:buNone/>
            </a:pPr>
            <a:r>
              <a:rPr lang="en-US" sz="2800" dirty="0" err="1" smtClean="0">
                <a:solidFill>
                  <a:srgbClr val="C00000"/>
                </a:solidFill>
                <a:cs typeface="B Jalal" pitchFamily="2" charset="-78"/>
              </a:rPr>
              <a:t>KiloByte</a:t>
            </a:r>
            <a:r>
              <a:rPr lang="fa-IR" sz="2800" dirty="0" smtClean="0">
                <a:solidFill>
                  <a:srgbClr val="C00000"/>
                </a:solidFill>
                <a:cs typeface="B Jalal" pitchFamily="2" charset="-78"/>
              </a:rPr>
              <a:t>: هر 1024 بایت یک کیلو بایت است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C00000"/>
                </a:solidFill>
                <a:cs typeface="B Jalal" pitchFamily="2" charset="-78"/>
              </a:rPr>
              <a:t>1KiloByet=1024 Byte</a:t>
            </a:r>
            <a:endParaRPr lang="fa-IR" sz="2800" dirty="0" smtClean="0">
              <a:solidFill>
                <a:srgbClr val="C00000"/>
              </a:solidFill>
              <a:cs typeface="B Jalal" pitchFamily="2" charset="-78"/>
            </a:endParaRPr>
          </a:p>
          <a:p>
            <a:pPr algn="r" rtl="1">
              <a:buNone/>
            </a:pPr>
            <a:r>
              <a:rPr lang="en-US" sz="2800" dirty="0" err="1" smtClean="0">
                <a:cs typeface="B Jalal" pitchFamily="2" charset="-78"/>
              </a:rPr>
              <a:t>MeagaByte</a:t>
            </a:r>
            <a:r>
              <a:rPr lang="en-US" sz="2800" dirty="0" smtClean="0">
                <a:cs typeface="B Jalal" pitchFamily="2" charset="-78"/>
              </a:rPr>
              <a:t>:  </a:t>
            </a:r>
            <a:r>
              <a:rPr lang="fa-IR" sz="2800" dirty="0" smtClean="0">
                <a:cs typeface="B Jalal" pitchFamily="2" charset="-78"/>
              </a:rPr>
              <a:t>هر 1024 کیلو بایت برابر 1 مگا بایت است</a:t>
            </a:r>
          </a:p>
          <a:p>
            <a:pPr algn="l">
              <a:buNone/>
            </a:pPr>
            <a:r>
              <a:rPr lang="en-US" sz="2800" dirty="0" smtClean="0">
                <a:cs typeface="B Jalal" pitchFamily="2" charset="-78"/>
              </a:rPr>
              <a:t>1megaByte=1024 </a:t>
            </a:r>
            <a:r>
              <a:rPr lang="en-US" sz="2800" dirty="0" err="1" smtClean="0">
                <a:cs typeface="B Jalal" pitchFamily="2" charset="-78"/>
              </a:rPr>
              <a:t>KiloByte</a:t>
            </a:r>
            <a:endParaRPr lang="fa-IR" sz="2800" dirty="0" smtClean="0">
              <a:cs typeface="B Jalal" pitchFamily="2" charset="-78"/>
            </a:endParaRPr>
          </a:p>
          <a:p>
            <a:pPr algn="r" rtl="1">
              <a:buNone/>
            </a:pPr>
            <a:r>
              <a:rPr lang="en-US" sz="2800" dirty="0" err="1" smtClean="0">
                <a:solidFill>
                  <a:srgbClr val="C00000"/>
                </a:solidFill>
                <a:cs typeface="B Jalal" pitchFamily="2" charset="-78"/>
              </a:rPr>
              <a:t>GigaByet</a:t>
            </a:r>
            <a:r>
              <a:rPr lang="fa-IR" sz="2800" dirty="0" smtClean="0">
                <a:solidFill>
                  <a:srgbClr val="C00000"/>
                </a:solidFill>
                <a:cs typeface="B Jalal" pitchFamily="2" charset="-78"/>
              </a:rPr>
              <a:t>: هر 1024 مگا بایت برابر 1 گیگا بایت است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C00000"/>
                </a:solidFill>
                <a:cs typeface="B Jalal" pitchFamily="2" charset="-78"/>
              </a:rPr>
              <a:t>1GigaByte=1024MegaByte</a:t>
            </a:r>
            <a:endParaRPr lang="fa-IR" sz="2800" dirty="0" smtClean="0">
              <a:solidFill>
                <a:srgbClr val="C00000"/>
              </a:solidFill>
              <a:cs typeface="B Jalal" pitchFamily="2" charset="-78"/>
            </a:endParaRPr>
          </a:p>
          <a:p>
            <a:pPr algn="r" rtl="1">
              <a:buNone/>
            </a:pPr>
            <a:r>
              <a:rPr lang="en-US" sz="2800" dirty="0" err="1" smtClean="0">
                <a:cs typeface="B Jalal" pitchFamily="2" charset="-78"/>
              </a:rPr>
              <a:t>TeraByte</a:t>
            </a:r>
            <a:r>
              <a:rPr lang="en-US" sz="2800" dirty="0" smtClean="0">
                <a:cs typeface="B Jalal" pitchFamily="2" charset="-78"/>
              </a:rPr>
              <a:t>: </a:t>
            </a:r>
            <a:r>
              <a:rPr lang="fa-IR" sz="2800" dirty="0" smtClean="0">
                <a:cs typeface="B Jalal" pitchFamily="2" charset="-78"/>
              </a:rPr>
              <a:t>هر 1024 گیگا بایت برابر 1 ترا بایت است</a:t>
            </a:r>
          </a:p>
          <a:p>
            <a:pPr algn="l">
              <a:buNone/>
            </a:pPr>
            <a:r>
              <a:rPr lang="en-US" sz="2800" dirty="0" smtClean="0">
                <a:cs typeface="B Jalal" pitchFamily="2" charset="-78"/>
              </a:rPr>
              <a:t>1TeraByet=1024GigaByte</a:t>
            </a:r>
            <a:endParaRPr lang="fa-IR" sz="2800" dirty="0" smtClean="0">
              <a:cs typeface="B Jalal" pitchFamily="2" charset="-78"/>
            </a:endParaRPr>
          </a:p>
          <a:p>
            <a:pPr algn="r" rtl="1">
              <a:buNone/>
            </a:pPr>
            <a:r>
              <a:rPr lang="en-US" sz="2800" dirty="0" err="1" smtClean="0">
                <a:solidFill>
                  <a:srgbClr val="C00000"/>
                </a:solidFill>
                <a:cs typeface="B Jalal" pitchFamily="2" charset="-78"/>
              </a:rPr>
              <a:t>PetaByte</a:t>
            </a:r>
            <a:r>
              <a:rPr lang="fa-IR" sz="2800" dirty="0" smtClean="0">
                <a:solidFill>
                  <a:srgbClr val="C00000"/>
                </a:solidFill>
                <a:cs typeface="B Jalal" pitchFamily="2" charset="-78"/>
              </a:rPr>
              <a:t>: هر 1024 ترا بایت برابر 1 پتا بایت است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C00000"/>
                </a:solidFill>
                <a:cs typeface="B Jalal" pitchFamily="2" charset="-78"/>
              </a:rPr>
              <a:t>1PetaByte=1024TerByte</a:t>
            </a:r>
            <a:endParaRPr lang="fa-IR" sz="2800" dirty="0" smtClean="0">
              <a:solidFill>
                <a:srgbClr val="C00000"/>
              </a:solidFill>
              <a:cs typeface="B Jalal" pitchFamily="2" charset="-78"/>
            </a:endParaRPr>
          </a:p>
          <a:p>
            <a:pPr algn="r" rtl="1">
              <a:buNone/>
            </a:pPr>
            <a:endParaRPr lang="fa-IR" sz="2800" dirty="0">
              <a:cs typeface="B Jalal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Davat" pitchFamily="2" charset="-78"/>
              </a:rPr>
              <a:t>حافظه اصلی</a:t>
            </a:r>
            <a:endParaRPr lang="fa-IR" sz="3600" dirty="0">
              <a:cs typeface="B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715436" cy="5643602"/>
          </a:xfrm>
        </p:spPr>
        <p:txBody>
          <a:bodyPr/>
          <a:lstStyle/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وظیفه نگهداری و ذخیره سازی اطلاعات را بر عهده دارند و کلیه دستورالعمل ها و داده ها ونتایج پردازش اولیه باید وارد </a:t>
            </a:r>
            <a:r>
              <a:rPr lang="fa-IR" dirty="0" smtClean="0">
                <a:cs typeface="B Mitra" pitchFamily="2" charset="-78"/>
              </a:rPr>
              <a:t>این </a:t>
            </a:r>
            <a:r>
              <a:rPr lang="fa-IR" dirty="0" smtClean="0">
                <a:cs typeface="B Mitra" pitchFamily="2" charset="-78"/>
              </a:rPr>
              <a:t>حافظه شوند که شامل 2 نوع می باشند</a:t>
            </a:r>
          </a:p>
          <a:p>
            <a:pPr algn="just" rtl="1">
              <a:buNone/>
            </a:pPr>
            <a:r>
              <a:rPr lang="fa-IR" dirty="0" smtClean="0">
                <a:solidFill>
                  <a:srgbClr val="C00000"/>
                </a:solidFill>
                <a:cs typeface="B Mitra" pitchFamily="2" charset="-78"/>
              </a:rPr>
              <a:t>1-</a:t>
            </a:r>
            <a:r>
              <a:rPr lang="en-US" dirty="0" smtClean="0">
                <a:solidFill>
                  <a:srgbClr val="C00000"/>
                </a:solidFill>
                <a:cs typeface="B Mitra" pitchFamily="2" charset="-78"/>
              </a:rPr>
              <a:t>RAM</a:t>
            </a:r>
            <a:r>
              <a:rPr lang="fa-IR" dirty="0" smtClean="0">
                <a:solidFill>
                  <a:srgbClr val="C00000"/>
                </a:solidFill>
                <a:cs typeface="B Mitra" pitchFamily="2" charset="-78"/>
              </a:rPr>
              <a:t>(حافظه با دستیابی موقت):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برنامه هابرای اجرا در این حافظه قرار می گیرندهر چه حجم این حافظه بیشتر باشد برنامه های بیشتری در آن قرار می گرند و سرعت پردازش بالاتر   می رود  </a:t>
            </a:r>
          </a:p>
          <a:p>
            <a:pPr algn="just" rtl="1">
              <a:buNone/>
            </a:pPr>
            <a:r>
              <a:rPr lang="en-US" dirty="0" smtClean="0">
                <a:cs typeface="B Mitra" pitchFamily="2" charset="-78"/>
              </a:rPr>
              <a:t>RAM</a:t>
            </a:r>
            <a:r>
              <a:rPr lang="fa-IR" dirty="0" smtClean="0">
                <a:cs typeface="B Mitra" pitchFamily="2" charset="-78"/>
              </a:rPr>
              <a:t> بر روی شکاف مخصوصی که در مادر برد وجود دارد قرار میگیرد</a:t>
            </a:r>
          </a:p>
          <a:p>
            <a:pPr algn="just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Mitra" pitchFamily="2" charset="-78"/>
              </a:rPr>
              <a:t>نکته:با قطع جریان برق تمامی اطلاعات از این حافظه پاک می شود و از نوع خواندنی و نوشتنی است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B Aria" pitchFamily="2" charset="-78"/>
              </a:rPr>
              <a:t>انواع مختلف </a:t>
            </a:r>
            <a:r>
              <a:rPr lang="en-US" dirty="0" smtClean="0">
                <a:cs typeface="B Aria" pitchFamily="2" charset="-78"/>
              </a:rPr>
              <a:t>Ram</a:t>
            </a:r>
            <a:endParaRPr lang="fa-IR" dirty="0">
              <a:cs typeface="B Ari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6" name="Picture 5" descr="untit44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142984"/>
            <a:ext cx="3643320" cy="2428892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786190"/>
            <a:ext cx="3671896" cy="2613289"/>
          </a:xfrm>
          <a:prstGeom prst="rect">
            <a:avLst/>
          </a:prstGeom>
        </p:spPr>
      </p:pic>
      <p:pic>
        <p:nvPicPr>
          <p:cNvPr id="9" name="Picture 8" descr="untitled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928802"/>
            <a:ext cx="4214842" cy="2928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02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C00000"/>
                </a:solidFill>
                <a:cs typeface="B Jalal" pitchFamily="2" charset="-78"/>
              </a:rPr>
              <a:t>2- حافظه </a:t>
            </a:r>
            <a:r>
              <a:rPr lang="en-US" sz="3600" dirty="0" smtClean="0">
                <a:solidFill>
                  <a:srgbClr val="C00000"/>
                </a:solidFill>
                <a:cs typeface="B Jalal" pitchFamily="2" charset="-78"/>
              </a:rPr>
              <a:t>ROM</a:t>
            </a:r>
            <a:endParaRPr lang="fa-IR" sz="3600" dirty="0">
              <a:solidFill>
                <a:srgbClr val="C00000"/>
              </a:solidFill>
              <a:cs typeface="B Jalal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4525963"/>
          </a:xfrm>
        </p:spPr>
        <p:txBody>
          <a:bodyPr/>
          <a:lstStyle/>
          <a:p>
            <a:pPr algn="just" rtl="1">
              <a:buNone/>
            </a:pPr>
            <a:r>
              <a:rPr lang="fa-IR" dirty="0" smtClean="0">
                <a:solidFill>
                  <a:srgbClr val="C00000"/>
                </a:solidFill>
                <a:cs typeface="B Jalal" pitchFamily="2" charset="-78"/>
              </a:rPr>
              <a:t>حافظه فقط خواندنی (</a:t>
            </a:r>
            <a:r>
              <a:rPr lang="en-US" dirty="0" smtClean="0">
                <a:solidFill>
                  <a:srgbClr val="C00000"/>
                </a:solidFill>
                <a:cs typeface="B Jalal" pitchFamily="2" charset="-78"/>
              </a:rPr>
              <a:t>ROM</a:t>
            </a:r>
            <a:r>
              <a:rPr lang="fa-IR" dirty="0" smtClean="0">
                <a:solidFill>
                  <a:srgbClr val="C00000"/>
                </a:solidFill>
                <a:cs typeface="B Jalal" pitchFamily="2" charset="-78"/>
              </a:rPr>
              <a:t>):</a:t>
            </a:r>
            <a:r>
              <a:rPr lang="fa-IR" dirty="0" smtClean="0">
                <a:cs typeface="B Jalal" pitchFamily="2" charset="-78"/>
              </a:rPr>
              <a:t>این نوع حافظه در هنگام ساخت کامپیوتر توسط شرکت سازنده ایجاد می شود و هنگام روشن شدن کامپیوتر اطلاعات اصلی از داخل این حافظه بارگزاری          شده و اجرا می شود</a:t>
            </a:r>
            <a:endParaRPr lang="fa-IR" dirty="0">
              <a:cs typeface="B Jalal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 descr="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00372"/>
            <a:ext cx="4232395" cy="2571768"/>
          </a:xfrm>
          <a:prstGeom prst="rect">
            <a:avLst/>
          </a:prstGeom>
        </p:spPr>
      </p:pic>
      <p:pic>
        <p:nvPicPr>
          <p:cNvPr id="6" name="Picture 5" descr="e0b3bbb6-0057-4b3c-82e1-dd35364de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357562"/>
            <a:ext cx="3452820" cy="2762256"/>
          </a:xfrm>
          <a:prstGeom prst="rect">
            <a:avLst/>
          </a:prstGeom>
        </p:spPr>
      </p:pic>
      <p:pic>
        <p:nvPicPr>
          <p:cNvPr id="7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63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Jalal" pitchFamily="2" charset="-78"/>
              </a:rPr>
              <a:t>حافظه های جانبی</a:t>
            </a:r>
            <a:endParaRPr lang="fa-IR" sz="4000" dirty="0">
              <a:cs typeface="B Jalal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686320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cs typeface="B Baran" pitchFamily="2" charset="-78"/>
              </a:rPr>
              <a:t>در این نوع حافظه ها اطلاعات بصورت دائم ذخیره می شود از ویژگی های این نوع حافظه قابل حمل بودن،امکان جابه جایی اطلاعات،نگهداری اطلاعات،تنوع در میزان ظرفیت و... می باشد</a:t>
            </a:r>
          </a:p>
          <a:p>
            <a:pPr algn="r" rtl="1">
              <a:buNone/>
            </a:pPr>
            <a:endParaRPr lang="fa-IR" dirty="0" smtClean="0">
              <a:cs typeface="B Baran" pitchFamily="2" charset="-78"/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C00000"/>
                </a:solidFill>
                <a:cs typeface="B Baran" pitchFamily="2" charset="-78"/>
              </a:rPr>
              <a:t>نمونه هایی از حافظه جانبی: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C00000"/>
                </a:solidFill>
                <a:cs typeface="B Baran" pitchFamily="2" charset="-78"/>
              </a:rPr>
              <a:t>هارد دیسک،لوح فشرده،فلش مموری،فلاپی دیسک و...</a:t>
            </a:r>
            <a:endParaRPr lang="fa-IR" dirty="0">
              <a:solidFill>
                <a:srgbClr val="C00000"/>
              </a:solidFill>
              <a:cs typeface="B Bara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30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fa-IR" dirty="0" smtClean="0">
                <a:cs typeface="B Homa" pitchFamily="2" charset="-78"/>
              </a:rPr>
              <a:t>دیسک گردان ها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3340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Yekan" pitchFamily="2" charset="-78"/>
              </a:rPr>
              <a:t>صفحات گرد مغناطیسی است که از دوایر متحد المرکزی به اسم شیار تشکیل شده است و این شیارها به بخش های مساوی به اسم سکتور تقسیم  می </a:t>
            </a:r>
            <a:r>
              <a:rPr lang="fa-IR" dirty="0" smtClean="0">
                <a:cs typeface="B Yekan" pitchFamily="2" charset="-78"/>
              </a:rPr>
              <a:t>شود </a:t>
            </a:r>
          </a:p>
          <a:p>
            <a:pPr marL="0" indent="0" algn="r" rtl="1">
              <a:buNone/>
            </a:pPr>
            <a:endParaRPr lang="fa-IR" dirty="0">
              <a:cs typeface="B Yeka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Roya" pitchFamily="2" charset="-78"/>
              </a:rPr>
              <a:t>دیسک گردان ها به سه دسته تقسیم می شوند</a:t>
            </a:r>
          </a:p>
          <a:p>
            <a:pPr marL="0" indent="0" algn="r" rtl="1">
              <a:buNone/>
            </a:pPr>
            <a:r>
              <a:rPr lang="fa-IR" dirty="0" smtClean="0">
                <a:cs typeface="B Roya" pitchFamily="2" charset="-78"/>
              </a:rPr>
              <a:t>1- دیسک گردان لوح فشرده </a:t>
            </a:r>
            <a:r>
              <a:rPr lang="en-US" dirty="0" smtClean="0">
                <a:cs typeface="B Roya" pitchFamily="2" charset="-78"/>
              </a:rPr>
              <a:t>CD-ROM ,DVD-ROM</a:t>
            </a:r>
          </a:p>
          <a:p>
            <a:pPr marL="0" indent="0" algn="r" rtl="1">
              <a:buNone/>
            </a:pPr>
            <a:r>
              <a:rPr lang="fa-IR" dirty="0" smtClean="0">
                <a:cs typeface="B Roya" pitchFamily="2" charset="-78"/>
              </a:rPr>
              <a:t>2-دیسک گردان دیسک سخت </a:t>
            </a:r>
            <a:r>
              <a:rPr lang="en-US" dirty="0" smtClean="0">
                <a:cs typeface="B Roya" pitchFamily="2" charset="-78"/>
              </a:rPr>
              <a:t>Hard Disk</a:t>
            </a:r>
          </a:p>
          <a:p>
            <a:pPr marL="0" indent="0" algn="r" rtl="1">
              <a:buNone/>
            </a:pPr>
            <a:r>
              <a:rPr lang="fa-IR" dirty="0" smtClean="0">
                <a:cs typeface="B Roya" pitchFamily="2" charset="-78"/>
              </a:rPr>
              <a:t>3- دیسگ گردان دیسک نرم </a:t>
            </a:r>
            <a:r>
              <a:rPr lang="en-US" dirty="0" err="1" smtClean="0">
                <a:cs typeface="B Roya" pitchFamily="2" charset="-78"/>
              </a:rPr>
              <a:t>Flippy</a:t>
            </a:r>
            <a:r>
              <a:rPr lang="en-US" dirty="0" smtClean="0">
                <a:cs typeface="B Roya" pitchFamily="2" charset="-78"/>
              </a:rPr>
              <a:t> Drive</a:t>
            </a:r>
            <a:endParaRPr lang="fa-IR" dirty="0" smtClean="0">
              <a:cs typeface="B Roya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77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dirty="0" smtClean="0">
                <a:cs typeface="B Nazanin Outline" pitchFamily="2" charset="-78"/>
              </a:rPr>
              <a:t>لوح فشرده </a:t>
            </a:r>
            <a:r>
              <a:rPr lang="en-US" dirty="0" smtClean="0">
                <a:cs typeface="B Nazanin Outline" pitchFamily="2" charset="-78"/>
              </a:rPr>
              <a:t> CD-</a:t>
            </a:r>
            <a:r>
              <a:rPr lang="en-US" dirty="0" err="1" smtClean="0">
                <a:cs typeface="B Nazanin Outline" pitchFamily="2" charset="-78"/>
              </a:rPr>
              <a:t>Rom,DVD</a:t>
            </a:r>
            <a:r>
              <a:rPr lang="en-US" dirty="0" smtClean="0">
                <a:cs typeface="B Nazanin Outline" pitchFamily="2" charset="-78"/>
              </a:rPr>
              <a:t>-Rom</a:t>
            </a:r>
            <a:endParaRPr lang="en-US" dirty="0">
              <a:cs typeface="B Nazanin Outline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181600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Mitra" pitchFamily="2" charset="-78"/>
              </a:rPr>
              <a:t>لوح های فشرده توسط سخت افزاری به نام </a:t>
            </a:r>
            <a:r>
              <a:rPr lang="en-US" dirty="0" smtClean="0">
                <a:cs typeface="B Mitra" pitchFamily="2" charset="-78"/>
              </a:rPr>
              <a:t>CD-</a:t>
            </a:r>
            <a:r>
              <a:rPr lang="en-US" dirty="0" err="1" smtClean="0">
                <a:cs typeface="B Mitra" pitchFamily="2" charset="-78"/>
              </a:rPr>
              <a:t>Rom,DVD</a:t>
            </a:r>
            <a:r>
              <a:rPr lang="en-US" dirty="0" smtClean="0">
                <a:cs typeface="B Mitra" pitchFamily="2" charset="-78"/>
              </a:rPr>
              <a:t>-Rom</a:t>
            </a:r>
            <a:r>
              <a:rPr lang="fa-IR" dirty="0" smtClean="0">
                <a:cs typeface="B Mitra" pitchFamily="2" charset="-78"/>
              </a:rPr>
              <a:t> محتویاتش را شیار به شیار می خواند،همچنین توسط دستگاه هایی به نام </a:t>
            </a:r>
            <a:r>
              <a:rPr lang="en-US" dirty="0" smtClean="0">
                <a:cs typeface="B Mitra" pitchFamily="2" charset="-78"/>
              </a:rPr>
              <a:t>CD-</a:t>
            </a:r>
            <a:r>
              <a:rPr lang="en-US" dirty="0" err="1" smtClean="0">
                <a:cs typeface="B Mitra" pitchFamily="2" charset="-78"/>
              </a:rPr>
              <a:t>writer,DVD</a:t>
            </a:r>
            <a:r>
              <a:rPr lang="en-US" dirty="0" smtClean="0">
                <a:cs typeface="B Mitra" pitchFamily="2" charset="-78"/>
              </a:rPr>
              <a:t>-Writer</a:t>
            </a:r>
            <a:r>
              <a:rPr lang="fa-IR" dirty="0" smtClean="0">
                <a:cs typeface="B Mitra" pitchFamily="2" charset="-78"/>
              </a:rPr>
              <a:t> می توان بر روی آنها نوشت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83922"/>
            <a:ext cx="4043750" cy="3135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83922"/>
            <a:ext cx="3579000" cy="3059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215" y="6172200"/>
            <a:ext cx="2212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000" dirty="0" err="1" smtClean="0">
                <a:cs typeface="B Titr" pitchFamily="2" charset="-78"/>
              </a:rPr>
              <a:t>Dvd</a:t>
            </a:r>
            <a:r>
              <a:rPr lang="en-US" sz="2000" dirty="0" smtClean="0">
                <a:cs typeface="B Titr" pitchFamily="2" charset="-78"/>
              </a:rPr>
              <a:t>-writer</a:t>
            </a:r>
            <a:r>
              <a:rPr lang="fa-IR" sz="2000" dirty="0" smtClean="0">
                <a:cs typeface="B Titr" pitchFamily="2" charset="-78"/>
              </a:rPr>
              <a:t> اکسترنال 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6096000"/>
            <a:ext cx="2083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000" dirty="0" smtClean="0">
                <a:cs typeface="B Titr" pitchFamily="2" charset="-78"/>
              </a:rPr>
              <a:t>DVD writer </a:t>
            </a:r>
            <a:r>
              <a:rPr lang="fa-IR" sz="2000" dirty="0" smtClean="0">
                <a:cs typeface="B Titr" pitchFamily="2" charset="-78"/>
              </a:rPr>
              <a:t>اینترنال</a:t>
            </a:r>
            <a:endParaRPr lang="en-US" sz="2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2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Yekan" pitchFamily="2" charset="-78"/>
              </a:rPr>
              <a:t>دیسک سخت </a:t>
            </a:r>
            <a:br>
              <a:rPr lang="fa-IR" dirty="0" smtClean="0">
                <a:cs typeface="B Yekan" pitchFamily="2" charset="-78"/>
              </a:rPr>
            </a:br>
            <a:r>
              <a:rPr lang="fa-IR" dirty="0">
                <a:cs typeface="B Yekan" pitchFamily="2" charset="-78"/>
              </a:rPr>
              <a:t> </a:t>
            </a:r>
            <a:r>
              <a:rPr lang="en-US" dirty="0" smtClean="0">
                <a:cs typeface="B Yekan" pitchFamily="2" charset="-78"/>
              </a:rPr>
              <a:t>Hard Disk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89037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Mitra" pitchFamily="2" charset="-78"/>
              </a:rPr>
              <a:t>حافظه دائم است که با ذخیره کردن اطلاعات روی آن اطلاعات به صورت دائم ذخیره می شود  و واحد ظرفیت آن  </a:t>
            </a:r>
            <a:r>
              <a:rPr lang="en-US" dirty="0" smtClean="0">
                <a:cs typeface="B Mitra" pitchFamily="2" charset="-78"/>
              </a:rPr>
              <a:t>Gigabyte</a:t>
            </a:r>
            <a:r>
              <a:rPr lang="fa-IR" dirty="0" smtClean="0">
                <a:cs typeface="B Mitra" pitchFamily="2" charset="-78"/>
              </a:rPr>
              <a:t> می باشد</a:t>
            </a:r>
          </a:p>
          <a:p>
            <a:pPr marL="0" indent="0" algn="r" rtl="1">
              <a:buNone/>
            </a:pPr>
            <a:r>
              <a:rPr lang="fa-IR" sz="2400" b="1" dirty="0" smtClean="0">
                <a:cs typeface="B Yagut" pitchFamily="2" charset="-78"/>
              </a:rPr>
              <a:t>هارد دیسک توسط کابلی با مادر برد ارتباط دارد</a:t>
            </a:r>
            <a:endParaRPr lang="en-US" sz="2400" b="1" dirty="0">
              <a:cs typeface="B Yagut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3034082" cy="2409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67200"/>
            <a:ext cx="2590800" cy="2506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76600"/>
            <a:ext cx="27432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18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"/>
            <a:ext cx="4411124" cy="3385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14600"/>
            <a:ext cx="462162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144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عناوین مهارتهای </a:t>
            </a:r>
            <a:r>
              <a:rPr lang="en-US" dirty="0" smtClean="0">
                <a:cs typeface="B Titr" pitchFamily="2" charset="-78"/>
              </a:rPr>
              <a:t>ICDL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Elham" pitchFamily="2" charset="-78"/>
              </a:rPr>
              <a:t>1. آشنایی با مفاهیم پایه فناوری اطلاعات                           (</a:t>
            </a:r>
            <a:r>
              <a:rPr lang="en-US" dirty="0" smtClean="0">
                <a:cs typeface="B Elham" pitchFamily="2" charset="-78"/>
              </a:rPr>
              <a:t>IT</a:t>
            </a:r>
            <a:r>
              <a:rPr lang="fa-IR" dirty="0" smtClean="0">
                <a:cs typeface="B Elham" pitchFamily="2" charset="-78"/>
              </a:rPr>
              <a:t>)</a:t>
            </a:r>
            <a:endParaRPr lang="en-US" dirty="0" smtClean="0">
              <a:cs typeface="B Elham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Elham" pitchFamily="2" charset="-78"/>
              </a:rPr>
              <a:t>2.استفاده از کامپیوتر و مدیریت فایل ها                 (</a:t>
            </a:r>
            <a:r>
              <a:rPr lang="en-US" dirty="0" smtClean="0">
                <a:cs typeface="B Elham" pitchFamily="2" charset="-78"/>
              </a:rPr>
              <a:t>Windows</a:t>
            </a:r>
            <a:r>
              <a:rPr lang="fa-IR" dirty="0" smtClean="0">
                <a:cs typeface="B Elham" pitchFamily="2" charset="-78"/>
              </a:rPr>
              <a:t>)</a:t>
            </a:r>
            <a:endParaRPr lang="en-US" dirty="0" smtClean="0">
              <a:cs typeface="B Elham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Elham" pitchFamily="2" charset="-78"/>
              </a:rPr>
              <a:t>3.واژه پردازها                                                                             </a:t>
            </a:r>
            <a:r>
              <a:rPr lang="en-US" dirty="0" smtClean="0">
                <a:cs typeface="B Elham" pitchFamily="2" charset="-78"/>
              </a:rPr>
              <a:t>(Word)</a:t>
            </a:r>
            <a:r>
              <a:rPr lang="fa-IR" dirty="0" smtClean="0">
                <a:cs typeface="B Elham" pitchFamily="2" charset="-78"/>
              </a:rPr>
              <a:t>  </a:t>
            </a:r>
            <a:endParaRPr lang="en-US" dirty="0" smtClean="0">
              <a:cs typeface="B Elham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Elham" pitchFamily="2" charset="-78"/>
              </a:rPr>
              <a:t>4.نرم افزار صفحه گسترده ها                                            (</a:t>
            </a:r>
            <a:r>
              <a:rPr lang="en-US" dirty="0" smtClean="0">
                <a:cs typeface="B Elham" pitchFamily="2" charset="-78"/>
              </a:rPr>
              <a:t>Excel</a:t>
            </a:r>
            <a:r>
              <a:rPr lang="fa-IR" dirty="0" smtClean="0">
                <a:cs typeface="B Elham" pitchFamily="2" charset="-78"/>
              </a:rPr>
              <a:t>)</a:t>
            </a:r>
            <a:endParaRPr lang="en-US" dirty="0" smtClean="0">
              <a:cs typeface="B Elham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Elham" pitchFamily="2" charset="-78"/>
              </a:rPr>
              <a:t> </a:t>
            </a:r>
            <a:r>
              <a:rPr lang="fa-IR" b="1" dirty="0" smtClean="0">
                <a:cs typeface="B Elham" pitchFamily="2" charset="-78"/>
              </a:rPr>
              <a:t>5</a:t>
            </a:r>
            <a:r>
              <a:rPr lang="fa-IR" dirty="0" smtClean="0">
                <a:cs typeface="B Elham" pitchFamily="2" charset="-78"/>
              </a:rPr>
              <a:t>. بانک های اطلاعاتی                                                            (</a:t>
            </a:r>
            <a:r>
              <a:rPr lang="en-US" dirty="0" smtClean="0">
                <a:cs typeface="B Elham" pitchFamily="2" charset="-78"/>
              </a:rPr>
              <a:t>Access</a:t>
            </a:r>
            <a:r>
              <a:rPr lang="fa-IR" dirty="0" smtClean="0">
                <a:cs typeface="B Elham" pitchFamily="2" charset="-78"/>
              </a:rPr>
              <a:t>)</a:t>
            </a:r>
            <a:endParaRPr lang="en-US" dirty="0" smtClean="0">
              <a:cs typeface="B Elham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Elham" pitchFamily="2" charset="-78"/>
              </a:rPr>
              <a:t>6.ارائه مطالب                                                                   (</a:t>
            </a:r>
            <a:r>
              <a:rPr lang="en-US" dirty="0" smtClean="0">
                <a:cs typeface="B Elham" pitchFamily="2" charset="-78"/>
              </a:rPr>
              <a:t>Power Point</a:t>
            </a:r>
            <a:r>
              <a:rPr lang="fa-IR" dirty="0" smtClean="0">
                <a:cs typeface="B Elham" pitchFamily="2" charset="-78"/>
              </a:rPr>
              <a:t>)</a:t>
            </a:r>
            <a:endParaRPr lang="en-US" dirty="0" smtClean="0">
              <a:cs typeface="B Elham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Elham" pitchFamily="2" charset="-78"/>
              </a:rPr>
              <a:t>7. اطلاعات و ارتباطات                                                         (</a:t>
            </a:r>
            <a:r>
              <a:rPr lang="en-US" dirty="0" smtClean="0">
                <a:cs typeface="B Elham" pitchFamily="2" charset="-78"/>
              </a:rPr>
              <a:t>Internet</a:t>
            </a:r>
            <a:r>
              <a:rPr lang="fa-IR" dirty="0" smtClean="0">
                <a:cs typeface="B Elham" pitchFamily="2" charset="-78"/>
              </a:rPr>
              <a:t>)</a:t>
            </a:r>
            <a:endParaRPr lang="en-US" dirty="0">
              <a:cs typeface="B Elham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609600" cy="57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15" y="3388808"/>
            <a:ext cx="552385" cy="520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29" y="3886200"/>
            <a:ext cx="604871" cy="569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45" y="4522574"/>
            <a:ext cx="700055" cy="659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11" y="5240268"/>
            <a:ext cx="540489" cy="55093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B Titr" pitchFamily="2" charset="-78"/>
              </a:rPr>
              <a:t>دیسک </a:t>
            </a:r>
            <a:r>
              <a:rPr lang="fa-IR" sz="3200" dirty="0">
                <a:cs typeface="B Titr" pitchFamily="2" charset="-78"/>
              </a:rPr>
              <a:t> </a:t>
            </a:r>
            <a:r>
              <a:rPr lang="fa-IR" sz="3200" dirty="0" smtClean="0">
                <a:cs typeface="B Titr" pitchFamily="2" charset="-78"/>
              </a:rPr>
              <a:t>گردان دیسک نرم</a:t>
            </a:r>
            <a:br>
              <a:rPr lang="fa-IR" sz="3200" dirty="0" smtClean="0">
                <a:cs typeface="B Titr" pitchFamily="2" charset="-78"/>
              </a:rPr>
            </a:br>
            <a:r>
              <a:rPr lang="fa-IR" sz="3200" dirty="0" smtClean="0">
                <a:cs typeface="B Titr" pitchFamily="2" charset="-78"/>
              </a:rPr>
              <a:t>فلاپی درایو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Mitra" pitchFamily="2" charset="-78"/>
              </a:rPr>
              <a:t>محل قرار گیری دیسک نرم است و توسط کابلی با مادربرد ارتباط دارد</a:t>
            </a:r>
          </a:p>
          <a:p>
            <a:pPr marL="0" indent="0" algn="r" rtl="1">
              <a:buNone/>
            </a:pPr>
            <a:endParaRPr lang="fa-IR" dirty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Mitra" pitchFamily="2" charset="-78"/>
              </a:rPr>
              <a:t>اگر دکمه فلاپی مانند شکل 1 باز باشد فقط می تئان اطاعات را خواند و اگر دکمه فلاپی مانند شکل 2 بسته باشد قابلیت خواندن و نوشتن را دارد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799"/>
            <a:ext cx="2590800" cy="1981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13905"/>
            <a:ext cx="2362200" cy="2458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96142"/>
            <a:ext cx="3228975" cy="2824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3810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dirty="0" smtClean="0"/>
              <a:t>2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40972" y="277891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/>
              <a:t>1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05542" y="3135086"/>
            <a:ext cx="478972" cy="296959"/>
          </a:xfrm>
          <a:prstGeom prst="straightConnector1">
            <a:avLst/>
          </a:prstGeom>
          <a:ln w="22225">
            <a:solidFill>
              <a:srgbClr val="FF0000">
                <a:alpha val="82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76600" y="4267200"/>
            <a:ext cx="609600" cy="401018"/>
          </a:xfrm>
          <a:prstGeom prst="straightConnector1">
            <a:avLst/>
          </a:prstGeom>
          <a:ln w="22225">
            <a:solidFill>
              <a:srgbClr val="FF0000">
                <a:alpha val="82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1579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Mitra" pitchFamily="2" charset="-78"/>
              </a:rPr>
              <a:t>بلندگو</a:t>
            </a:r>
            <a:br>
              <a:rPr lang="fa-IR" dirty="0" smtClean="0">
                <a:cs typeface="B Mitra" pitchFamily="2" charset="-78"/>
              </a:rPr>
            </a:br>
            <a:r>
              <a:rPr lang="en-US" dirty="0" smtClean="0">
                <a:cs typeface="B Mitra" pitchFamily="2" charset="-78"/>
              </a:rPr>
              <a:t>Speaker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Roya" pitchFamily="2" charset="-78"/>
              </a:rPr>
              <a:t>دستگاه خروجی است که از طریق آن میتوان صداها را که از طریق یک فیش به مادربرد متصل می شود را شنید</a:t>
            </a:r>
          </a:p>
          <a:p>
            <a:pPr marL="0" indent="0" algn="just" rtl="1">
              <a:buNone/>
            </a:pPr>
            <a:endParaRPr lang="fa-IR" dirty="0">
              <a:cs typeface="B Roya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Roya" pitchFamily="2" charset="-78"/>
              </a:rPr>
              <a:t>بلندگو یک دستگاه خروجی است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2667000"/>
            <a:ext cx="4307417" cy="3524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8167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itchFamily="2" charset="-78"/>
              </a:rPr>
              <a:t>میکروفون</a:t>
            </a:r>
            <a:br>
              <a:rPr lang="fa-IR" dirty="0" smtClean="0">
                <a:cs typeface="B Titr" pitchFamily="2" charset="-78"/>
              </a:rPr>
            </a:br>
            <a:r>
              <a:rPr lang="en-US" dirty="0" smtClean="0">
                <a:cs typeface="B Titr" pitchFamily="2" charset="-78"/>
              </a:rPr>
              <a:t>Microphone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600" dirty="0" smtClean="0">
                <a:cs typeface="B Mitra" pitchFamily="2" charset="-78"/>
              </a:rPr>
              <a:t>یک دستگاه ورودی است که با استفاده از می توان صدای خود را در کامپیوتر ضبط کرد</a:t>
            </a:r>
            <a:endParaRPr lang="fa-IR" sz="3600" dirty="0"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 descr="a5918ea281b64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928934"/>
            <a:ext cx="2614620" cy="3470735"/>
          </a:xfrm>
          <a:prstGeom prst="rect">
            <a:avLst/>
          </a:prstGeom>
        </p:spPr>
      </p:pic>
      <p:pic>
        <p:nvPicPr>
          <p:cNvPr id="6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303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itchFamily="2" charset="-78"/>
              </a:rPr>
              <a:t>چاپگر</a:t>
            </a:r>
            <a:br>
              <a:rPr lang="fa-IR" dirty="0" smtClean="0">
                <a:cs typeface="B Titr" pitchFamily="2" charset="-78"/>
              </a:rPr>
            </a:br>
            <a:r>
              <a:rPr lang="en-US" dirty="0" smtClean="0">
                <a:cs typeface="B Titr" pitchFamily="2" charset="-78"/>
              </a:rPr>
              <a:t>Printer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4525963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3600" dirty="0" smtClean="0">
                <a:cs typeface="B Jalal" pitchFamily="2" charset="-78"/>
              </a:rPr>
              <a:t>دستگاه خروجی است که برای چاپ اطلاعات بکار می رود و شامل رنگی و سیاه سفید می باشد.</a:t>
            </a:r>
          </a:p>
          <a:p>
            <a:pPr algn="just" rtl="1">
              <a:buNone/>
            </a:pPr>
            <a:endParaRPr lang="fa-IR" sz="3600" dirty="0" smtClean="0">
              <a:cs typeface="B Jalal" pitchFamily="2" charset="-78"/>
            </a:endParaRPr>
          </a:p>
          <a:p>
            <a:pPr algn="just" rtl="1">
              <a:buNone/>
            </a:pPr>
            <a:r>
              <a:rPr lang="fa-IR" sz="3600" dirty="0" smtClean="0">
                <a:cs typeface="B Jalal" pitchFamily="2" charset="-78"/>
              </a:rPr>
              <a:t>انواع چاپگرها: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cs typeface="B Jalal" pitchFamily="2" charset="-78"/>
              </a:rPr>
              <a:t>سوزنی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cs typeface="B Jalal" pitchFamily="2" charset="-78"/>
              </a:rPr>
              <a:t>جوهر افشان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cs typeface="B Jalal" pitchFamily="2" charset="-78"/>
              </a:rPr>
              <a:t>لیزری</a:t>
            </a:r>
            <a:endParaRPr lang="fa-IR" sz="3600" dirty="0">
              <a:cs typeface="B Jalal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75359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2" y="-24"/>
            <a:ext cx="7043758" cy="928694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Titr" pitchFamily="2" charset="-78"/>
              </a:rPr>
              <a:t>چاپگر سوزنی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1863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این چاپگر دارای نوار جوهری به نام ریبون است که با ضربه چاپگر به نوار، علائم و حروف را چاپ می کند </a:t>
            </a:r>
          </a:p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سرعت این چاپگر ها پایین است و قیمت آنها بالا می باشد</a:t>
            </a:r>
            <a:r>
              <a:rPr lang="fa-IR" dirty="0">
                <a:cs typeface="B Jalal" pitchFamily="2" charset="-78"/>
              </a:rPr>
              <a:t> </a:t>
            </a:r>
            <a:r>
              <a:rPr lang="fa-IR" dirty="0" smtClean="0">
                <a:cs typeface="B Jalal" pitchFamily="2" charset="-78"/>
              </a:rPr>
              <a:t>و کمتر از این چاپگرها استفاده می شود</a:t>
            </a:r>
            <a:endParaRPr lang="fa-IR" dirty="0">
              <a:cs typeface="B Jalal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 descr="1745_1392363321_lq-2180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071810"/>
            <a:ext cx="3786182" cy="3286148"/>
          </a:xfrm>
          <a:prstGeom prst="rect">
            <a:avLst/>
          </a:prstGeom>
        </p:spPr>
      </p:pic>
      <p:pic>
        <p:nvPicPr>
          <p:cNvPr id="6" name="Picture 5" descr="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071809"/>
            <a:ext cx="3714776" cy="3281385"/>
          </a:xfrm>
          <a:prstGeom prst="rect">
            <a:avLst/>
          </a:prstGeom>
        </p:spPr>
      </p:pic>
      <p:pic>
        <p:nvPicPr>
          <p:cNvPr id="7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7596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cs typeface="B Titr" pitchFamily="2" charset="-78"/>
              </a:rPr>
              <a:t>چاپگر جوهر افشان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143536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2800" dirty="0" smtClean="0">
                <a:cs typeface="B Jalal" pitchFamily="2" charset="-78"/>
              </a:rPr>
              <a:t>چاپگری است که برای ايجاد تصاوير ، قطرات ( ذرات ) بسيار کوچکی ازجوهر را بر روی کاغذ پخش می کند  ( پاشيدن ) .</a:t>
            </a:r>
          </a:p>
          <a:p>
            <a:pPr algn="just" rtl="1">
              <a:buNone/>
            </a:pPr>
            <a:r>
              <a:rPr lang="fa-IR" sz="2800" dirty="0" smtClean="0">
                <a:cs typeface="B Jalal" pitchFamily="2" charset="-78"/>
              </a:rPr>
              <a:t>تصاویر چاپ شده کیفیتی بالایی دارد و از قیمت مناسبی برخوردارند</a:t>
            </a:r>
            <a:endParaRPr lang="fa-IR" sz="2800" dirty="0">
              <a:cs typeface="B Jalal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6" name="Picture 5" descr="81614_00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000372"/>
            <a:ext cx="3993371" cy="3168237"/>
          </a:xfrm>
          <a:prstGeom prst="rect">
            <a:avLst/>
          </a:prstGeom>
        </p:spPr>
      </p:pic>
      <p:pic>
        <p:nvPicPr>
          <p:cNvPr id="7" name="Picture 6" descr="inkje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390" y="2500306"/>
            <a:ext cx="4024676" cy="2857520"/>
          </a:xfrm>
          <a:prstGeom prst="rect">
            <a:avLst/>
          </a:prstGeom>
        </p:spPr>
      </p:pic>
      <p:pic>
        <p:nvPicPr>
          <p:cNvPr id="8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4283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itchFamily="2" charset="-78"/>
              </a:rPr>
              <a:t>چاپگر لیزری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متنی که باید چاپ شود توسط پرتو لیزر روی کاغذ بصورت نقاط باردارایجاد می شود سپس پودر رنگ بر روی نقاط باردار پاشیده شده و جذب نقاط باردار می شود و بر اثر حرارت و فشار، رنگ ثابت می شود </a:t>
            </a:r>
          </a:p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ویژگی این چاپگر:</a:t>
            </a:r>
          </a:p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قیمت مناسب</a:t>
            </a:r>
          </a:p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سرعت چاپ بالا</a:t>
            </a:r>
          </a:p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کیفیت بالا</a:t>
            </a:r>
          </a:p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هزینه شارژ مناسب</a:t>
            </a:r>
          </a:p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کاربری آسان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 descr="01eda64b2f1b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143234"/>
            <a:ext cx="3143272" cy="3143272"/>
          </a:xfrm>
          <a:prstGeom prst="rect">
            <a:avLst/>
          </a:prstGeom>
        </p:spPr>
      </p:pic>
      <p:pic>
        <p:nvPicPr>
          <p:cNvPr id="6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1966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cs typeface="B Titr" pitchFamily="2" charset="-78"/>
              </a:rPr>
              <a:t>اسکنر (پویشگر)</a:t>
            </a:r>
            <a:br>
              <a:rPr lang="fa-IR" sz="3200" dirty="0" smtClean="0">
                <a:cs typeface="B Titr" pitchFamily="2" charset="-78"/>
              </a:rPr>
            </a:br>
            <a:r>
              <a:rPr lang="en-US" sz="3200" dirty="0" smtClean="0">
                <a:cs typeface="B Titr" pitchFamily="2" charset="-78"/>
              </a:rPr>
              <a:t>Scanner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686320"/>
          </a:xfrm>
        </p:spPr>
        <p:txBody>
          <a:bodyPr/>
          <a:lstStyle/>
          <a:p>
            <a:pPr algn="just" rtl="1">
              <a:buNone/>
            </a:pPr>
            <a:r>
              <a:rPr lang="fa-IR" dirty="0" smtClean="0">
                <a:cs typeface="B Jalal" pitchFamily="2" charset="-78"/>
              </a:rPr>
              <a:t>دستگاه ورودی است که از عکس ها،شکل  ها و متن تصویربرداری کرده و آنها را تبدیل به فایل کامپیوتری کرده و به کامپیوتر منتقل می کند</a:t>
            </a:r>
            <a:endParaRPr lang="fa-IR" dirty="0">
              <a:cs typeface="B Jalal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 descr="23142-Big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3067056" cy="3286132"/>
          </a:xfrm>
          <a:prstGeom prst="rect">
            <a:avLst/>
          </a:prstGeom>
        </p:spPr>
      </p:pic>
      <p:pic>
        <p:nvPicPr>
          <p:cNvPr id="6" name="Picture 5" descr="Scanner_OpticProST28_BigIm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167183" cy="2500310"/>
          </a:xfrm>
          <a:prstGeom prst="rect">
            <a:avLst/>
          </a:prstGeom>
        </p:spPr>
      </p:pic>
      <p:pic>
        <p:nvPicPr>
          <p:cNvPr id="7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01032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 سایر دستگاه های ورودی و خروجی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1- قلم نوری                      ورودی</a:t>
            </a:r>
          </a:p>
          <a:p>
            <a:pPr algn="r" rtl="1">
              <a:buNone/>
            </a:pPr>
            <a:r>
              <a:rPr lang="fa-IR" dirty="0" smtClean="0"/>
              <a:t>2-دوربین دیجیتال                ورودی</a:t>
            </a:r>
          </a:p>
          <a:p>
            <a:pPr algn="r" rtl="1">
              <a:buNone/>
            </a:pPr>
            <a:r>
              <a:rPr lang="fa-IR" dirty="0" smtClean="0"/>
              <a:t>4- هدفون                          ورودی</a:t>
            </a:r>
          </a:p>
          <a:p>
            <a:pPr algn="r" rtl="1">
              <a:buNone/>
            </a:pPr>
            <a:r>
              <a:rPr lang="fa-IR" dirty="0" smtClean="0"/>
              <a:t>5- رسام یا پلاتر                  خروجی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8450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تبلت چیست؟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 descr="IPad1st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6" y="1428736"/>
            <a:ext cx="4143372" cy="3904338"/>
          </a:xfrm>
          <a:prstGeom prst="rect">
            <a:avLst/>
          </a:prstGeom>
        </p:spPr>
      </p:pic>
      <p:pic>
        <p:nvPicPr>
          <p:cNvPr id="6" name="Picture 5" descr="Tablet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578" y="2571744"/>
            <a:ext cx="4388140" cy="3337420"/>
          </a:xfrm>
          <a:prstGeom prst="rect">
            <a:avLst/>
          </a:prstGeom>
        </p:spPr>
      </p:pic>
      <p:pic>
        <p:nvPicPr>
          <p:cNvPr id="7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18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Elham" pitchFamily="2" charset="-78"/>
              </a:rPr>
              <a:t>کامپیوتر چیست ؟؟؟؟؟؟</a:t>
            </a:r>
            <a:endParaRPr lang="en-US" dirty="0">
              <a:cs typeface="B Elham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4038600" cy="3691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8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31903"/>
            <a:ext cx="8715436" cy="5126055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600" b="1" dirty="0" smtClean="0">
                <a:cs typeface="B Lotus" panose="00000400000000000000" pitchFamily="2" charset="-78"/>
              </a:rPr>
              <a:t>تبلت</a:t>
            </a:r>
            <a:r>
              <a:rPr lang="fa-IR" sz="3600" dirty="0" smtClean="0">
                <a:cs typeface="B Lotus" panose="00000400000000000000" pitchFamily="2" charset="-78"/>
              </a:rPr>
              <a:t> یا </a:t>
            </a:r>
            <a:r>
              <a:rPr lang="fa-IR" sz="3600" b="1" dirty="0" smtClean="0">
                <a:cs typeface="B Lotus" panose="00000400000000000000" pitchFamily="2" charset="-78"/>
              </a:rPr>
              <a:t>رایانه لوحی</a:t>
            </a:r>
            <a:r>
              <a:rPr lang="fa-IR" sz="3600" dirty="0" smtClean="0">
                <a:cs typeface="B Lotus" panose="00000400000000000000" pitchFamily="2" charset="-78"/>
              </a:rPr>
              <a:t> (به </a:t>
            </a:r>
            <a:r>
              <a:rPr lang="fa-IR" sz="3600" dirty="0" smtClean="0">
                <a:cs typeface="B Lotus" panose="00000400000000000000" pitchFamily="2" charset="-78"/>
                <a:hlinkClick r:id="rId2" action="ppaction://hlinkfile" tooltip="زبان انگلیسی"/>
              </a:rPr>
              <a:t>انگلیسی</a:t>
            </a:r>
            <a:r>
              <a:rPr lang="fa-IR" sz="3600" dirty="0" smtClean="0">
                <a:cs typeface="B Lotus" panose="00000400000000000000" pitchFamily="2" charset="-78"/>
              </a:rPr>
              <a:t>: Tablet computer یا tablet)‏ یک رایانه قابل حمل می‌باشد که از یک </a:t>
            </a:r>
            <a:r>
              <a:rPr lang="fa-IR" sz="3600" dirty="0" smtClean="0">
                <a:cs typeface="B Lotus" panose="00000400000000000000" pitchFamily="2" charset="-78"/>
                <a:hlinkClick r:id="rId3" action="ppaction://hlinkfile" tooltip="تلفن همراه"/>
              </a:rPr>
              <a:t>تلفن همراه</a:t>
            </a:r>
            <a:r>
              <a:rPr lang="fa-IR" sz="3600" dirty="0" smtClean="0">
                <a:cs typeface="B Lotus" panose="00000400000000000000" pitchFamily="2" charset="-78"/>
              </a:rPr>
              <a:t> بزرگتر است و دارای یک </a:t>
            </a:r>
            <a:r>
              <a:rPr lang="fa-IR" sz="3600" dirty="0" smtClean="0">
                <a:cs typeface="B Lotus" panose="00000400000000000000" pitchFamily="2" charset="-78"/>
                <a:hlinkClick r:id="rId4" action="ppaction://hlinkfile" tooltip="صفحه لمسی"/>
              </a:rPr>
              <a:t>صفحه لمسی</a:t>
            </a:r>
            <a:r>
              <a:rPr lang="fa-IR" sz="3600" dirty="0" smtClean="0">
                <a:cs typeface="B Lotus" panose="00000400000000000000" pitchFamily="2" charset="-78"/>
              </a:rPr>
              <a:t> است. </a:t>
            </a:r>
          </a:p>
          <a:p>
            <a:pPr algn="r" rtl="1">
              <a:buNone/>
            </a:pPr>
            <a:endParaRPr lang="fa-IR" sz="3600" dirty="0">
              <a:cs typeface="B Lotus" panose="00000400000000000000" pitchFamily="2" charset="-78"/>
            </a:endParaRPr>
          </a:p>
          <a:p>
            <a:pPr algn="r" rtl="1">
              <a:buNone/>
            </a:pPr>
            <a:r>
              <a:rPr lang="fa-IR" sz="3600" smtClean="0">
                <a:cs typeface="B Lotus" panose="00000400000000000000" pitchFamily="2" charset="-78"/>
              </a:rPr>
              <a:t>هدف اصلی تبلت:</a:t>
            </a:r>
          </a:p>
          <a:p>
            <a:pPr algn="r" rtl="1">
              <a:buNone/>
            </a:pPr>
            <a:r>
              <a:rPr lang="fa-IR" sz="3600" smtClean="0">
                <a:cs typeface="B Lotus" panose="00000400000000000000" pitchFamily="2" charset="-78"/>
              </a:rPr>
              <a:t> </a:t>
            </a:r>
            <a:r>
              <a:rPr lang="fa-IR" sz="3600" dirty="0" smtClean="0">
                <a:cs typeface="B Lotus" panose="00000400000000000000" pitchFamily="2" charset="-78"/>
              </a:rPr>
              <a:t>انجام امور با استفاده از تماس صفحه نمایش به جای استفاده از </a:t>
            </a:r>
            <a:r>
              <a:rPr lang="fa-IR" sz="3600" dirty="0" smtClean="0">
                <a:cs typeface="B Lotus" panose="00000400000000000000" pitchFamily="2" charset="-78"/>
                <a:hlinkClick r:id="rId5" action="ppaction://hlinkfile" tooltip="صفحه‌کلید"/>
              </a:rPr>
              <a:t>صفحه‌کلید</a:t>
            </a:r>
            <a:r>
              <a:rPr lang="fa-IR" sz="3600" dirty="0" smtClean="0">
                <a:cs typeface="B Lotus" panose="00000400000000000000" pitchFamily="2" charset="-78"/>
              </a:rPr>
              <a:t> فیزیکی است.</a:t>
            </a:r>
            <a:endParaRPr lang="fa-IR" sz="3600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735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4648200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3600" dirty="0" smtClean="0">
                <a:cs typeface="B Titr" pitchFamily="2" charset="-78"/>
              </a:rPr>
              <a:t>کامپیوت: </a:t>
            </a:r>
            <a:r>
              <a:rPr lang="fa-IR" sz="3600" dirty="0" smtClean="0">
                <a:cs typeface="B Zar" pitchFamily="2" charset="-78"/>
              </a:rPr>
              <a:t>به معنای محاسبه و محاسبه کردن است و کلمه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600" dirty="0" smtClean="0">
                <a:cs typeface="B Titr" pitchFamily="2" charset="-78"/>
              </a:rPr>
              <a:t>کامپیوتر</a:t>
            </a:r>
            <a:r>
              <a:rPr lang="fa-IR" sz="3600" dirty="0" smtClean="0">
                <a:cs typeface="B Zar" pitchFamily="2" charset="-78"/>
              </a:rPr>
              <a:t> به معنای محاسبه گر و وسیله ای که می تواند محاسبه کند که قابلیت برنامه ریزی داشته باشد مانند انواع عملیات ریاضی و منطقی و...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600" dirty="0" smtClean="0">
                <a:cs typeface="B Zar" pitchFamily="2" charset="-78"/>
              </a:rPr>
              <a:t>مثال: چرتکه،ماشین حساب،کامپیوترو...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چرتکه 3500 سال پیش در چین ابداع شد و آن را پدر کامپیوتر می نامند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26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cs typeface="B Zar" pitchFamily="2" charset="-78"/>
              </a:rPr>
              <a:t>پیدایش کامپیوتر</a:t>
            </a:r>
            <a:endParaRPr lang="en-US" sz="54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اختراع اولین و ساده ترین کامپیوتر در سال 1950 بود که هر سال از نظر امکانات مختلف مانند: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نحوه محاسبه کردن،سرعت اجرای عملیات،تعداد اجرای دستورات کاربر،قطعات به کار رفته در آن و... روز به روز پیشرفت کرد.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1027" name="Picture 3" descr="D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75948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66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Titr" pitchFamily="2" charset="-78"/>
              </a:rPr>
              <a:t>انواع نسل های کامپیوتر!!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Zar" pitchFamily="2" charset="-78"/>
              </a:rPr>
              <a:t>نسل اول:1959-1946  عنصر اصلی تشکیل دهنده این نسل لامپ خلاء می باشد</a:t>
            </a:r>
          </a:p>
          <a:p>
            <a:pPr marL="0" indent="0" algn="r" rtl="1">
              <a:buNone/>
            </a:pPr>
            <a:r>
              <a:rPr lang="fa-IR" dirty="0" smtClean="0">
                <a:cs typeface="B Zar" pitchFamily="2" charset="-78"/>
              </a:rPr>
              <a:t>ویژگی ها: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مصرف زیاد برق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هزینه زیاد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ساخت طولانی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itchFamily="2" charset="-78"/>
              </a:rPr>
              <a:t>نیروی انسانی زیاد</a:t>
            </a:r>
          </a:p>
        </p:txBody>
      </p:sp>
      <p:pic>
        <p:nvPicPr>
          <p:cNvPr id="2050" name="Picture 2" descr="D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2" y="76200"/>
            <a:ext cx="100354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5" y="2286000"/>
            <a:ext cx="6036305" cy="4267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9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2395</Words>
  <Application>Microsoft Office PowerPoint</Application>
  <PresentationFormat>On-screen Show (4:3)</PresentationFormat>
  <Paragraphs>316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اسلاید آموزشی مفاهیم پایه فناوری اطلاعات IT</vt:lpstr>
      <vt:lpstr>منظور از IT  چیست؟</vt:lpstr>
      <vt:lpstr>ICDL</vt:lpstr>
      <vt:lpstr>هدف از اجرای ICDL  چیست</vt:lpstr>
      <vt:lpstr>عناوین مهارتهای ICDL</vt:lpstr>
      <vt:lpstr>کامپیوتر چیست ؟؟؟؟؟؟</vt:lpstr>
      <vt:lpstr>Slide 7</vt:lpstr>
      <vt:lpstr>پیدایش کامپیوتر</vt:lpstr>
      <vt:lpstr>انواع نسل های کامپیوتر!!</vt:lpstr>
      <vt:lpstr>نسل دوم 1965-1959</vt:lpstr>
      <vt:lpstr>نسل دوم 1971-1965</vt:lpstr>
      <vt:lpstr>نسل چهارم از سال 1971 تا کنون</vt:lpstr>
      <vt:lpstr>مبنای کار و محاسبات کامپیوتر</vt:lpstr>
      <vt:lpstr>تعاریف</vt:lpstr>
      <vt:lpstr>Slide 15</vt:lpstr>
      <vt:lpstr>انواع کامپیوتر</vt:lpstr>
      <vt:lpstr>ریز کامپیوتر ها</vt:lpstr>
      <vt:lpstr>کامپیوتر کوچک</vt:lpstr>
      <vt:lpstr>کامپیوتر بزرگ</vt:lpstr>
      <vt:lpstr>ابر کامپیوتر </vt:lpstr>
      <vt:lpstr>سخت افزار</vt:lpstr>
      <vt:lpstr>صفحه نمایش  (Monitor)</vt:lpstr>
      <vt:lpstr>صفحه کلید Keyboard</vt:lpstr>
      <vt:lpstr>Slide 24</vt:lpstr>
      <vt:lpstr>ماوس- Mouse</vt:lpstr>
      <vt:lpstr>Slide 26</vt:lpstr>
      <vt:lpstr>مادر برد- Mainborad</vt:lpstr>
      <vt:lpstr>Slide 28</vt:lpstr>
      <vt:lpstr>Slide 29</vt:lpstr>
      <vt:lpstr>منبع تغذیه- PowerSupply</vt:lpstr>
      <vt:lpstr>واحد پردازشگر مرکزی CPU Central Proseccing unit</vt:lpstr>
      <vt:lpstr>Slide 32</vt:lpstr>
      <vt:lpstr>Slide 33</vt:lpstr>
      <vt:lpstr> جعبه کامپیوتر Case</vt:lpstr>
      <vt:lpstr>Slide 35</vt:lpstr>
      <vt:lpstr>کارت گرافیک  Graphic card (VGA)</vt:lpstr>
      <vt:lpstr>Slide 37</vt:lpstr>
      <vt:lpstr>کارت فکس مودم  Modem</vt:lpstr>
      <vt:lpstr>انواع مودم</vt:lpstr>
      <vt:lpstr>حافظه Memory</vt:lpstr>
      <vt:lpstr>Slide 41</vt:lpstr>
      <vt:lpstr>حافظه اصلی</vt:lpstr>
      <vt:lpstr>انواع مختلف Ram</vt:lpstr>
      <vt:lpstr>2- حافظه ROM</vt:lpstr>
      <vt:lpstr>حافظه های جانبی</vt:lpstr>
      <vt:lpstr>دیسک گردان ها</vt:lpstr>
      <vt:lpstr>لوح فشرده  CD-Rom,DVD-Rom</vt:lpstr>
      <vt:lpstr>دیسک سخت   Hard Disk</vt:lpstr>
      <vt:lpstr>Slide 49</vt:lpstr>
      <vt:lpstr>دیسک  گردان دیسک نرم فلاپی درایو</vt:lpstr>
      <vt:lpstr>بلندگو Speaker</vt:lpstr>
      <vt:lpstr>میکروفون Microphone</vt:lpstr>
      <vt:lpstr>چاپگر Printer</vt:lpstr>
      <vt:lpstr>چاپگر سوزنی</vt:lpstr>
      <vt:lpstr>چاپگر جوهر افشان</vt:lpstr>
      <vt:lpstr>چاپگر لیزری</vt:lpstr>
      <vt:lpstr>اسکنر (پویشگر) Scanner</vt:lpstr>
      <vt:lpstr> سایر دستگاه های ورودی و خروجی</vt:lpstr>
      <vt:lpstr>تبلت چیست؟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اسلاید آموزشی مفاهیم پایه فناوری اطلاعات IT-</dc:title>
  <dc:creator>IT</dc:creator>
  <cp:lastModifiedBy>USER</cp:lastModifiedBy>
  <cp:revision>70</cp:revision>
  <dcterms:created xsi:type="dcterms:W3CDTF">2013-10-03T19:39:05Z</dcterms:created>
  <dcterms:modified xsi:type="dcterms:W3CDTF">2014-04-14T13:11:36Z</dcterms:modified>
</cp:coreProperties>
</file>