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314" r:id="rId2"/>
    <p:sldId id="256" r:id="rId3"/>
    <p:sldId id="257" r:id="rId4"/>
    <p:sldId id="328" r:id="rId5"/>
    <p:sldId id="329" r:id="rId6"/>
    <p:sldId id="326" r:id="rId7"/>
    <p:sldId id="327" r:id="rId8"/>
    <p:sldId id="315" r:id="rId9"/>
    <p:sldId id="317" r:id="rId10"/>
    <p:sldId id="316" r:id="rId11"/>
    <p:sldId id="318" r:id="rId12"/>
    <p:sldId id="320" r:id="rId13"/>
    <p:sldId id="321" r:id="rId14"/>
    <p:sldId id="333" r:id="rId15"/>
    <p:sldId id="322" r:id="rId16"/>
    <p:sldId id="323" r:id="rId17"/>
    <p:sldId id="324" r:id="rId18"/>
    <p:sldId id="325" r:id="rId19"/>
    <p:sldId id="334" r:id="rId20"/>
    <p:sldId id="335" r:id="rId21"/>
    <p:sldId id="336" r:id="rId22"/>
    <p:sldId id="337" r:id="rId23"/>
    <p:sldId id="339" r:id="rId24"/>
    <p:sldId id="338" r:id="rId25"/>
    <p:sldId id="341" r:id="rId26"/>
    <p:sldId id="340" r:id="rId27"/>
    <p:sldId id="330" r:id="rId28"/>
    <p:sldId id="331" r:id="rId29"/>
    <p:sldId id="342" r:id="rId30"/>
    <p:sldId id="33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94660"/>
  </p:normalViewPr>
  <p:slideViewPr>
    <p:cSldViewPr>
      <p:cViewPr varScale="1">
        <p:scale>
          <a:sx n="87" d="100"/>
          <a:sy n="87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1F063-8382-4B73-A745-368BC26C0DEA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7E2B6-1EA1-48D3-BD0E-A78982E7E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C3AF-7C89-49A1-BB0F-E57EE32709F6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CFD6-890B-421D-B9B7-38522D20E3BD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D7CA-337D-4D12-B967-06D715F70A94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7A8E-D40A-42C9-AECC-0BCB68385DD0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E65E-EBF7-4FC6-A612-CB03BF97EA8C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8830F6-9760-4B9D-9F65-3030752D03FC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B74B-89EF-4458-B22D-05C11F8B223F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F025-9A18-4F4A-AD13-84A545AC5BAE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FDC9-A40E-4F8C-ADCD-5E951AF8CAAF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FF90-D489-4E83-90E4-44B82EAA071A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447EC40-AC2C-4F4B-B6CD-A41A78D68055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039C58-5B35-46A0-A572-7A2472837D3F}" type="datetime1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256559-A4C7-4253-8F34-DD417AEE9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a.wikipedia.org/wiki/%D8%AF%D8%B1%DA%AF%D8%A7%D9%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a.wikipedia.org/wiki/%D9%85%D8%A7%D8%AF%D8%B1%D8%A8%D9%88%D8%B1%D8%A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B3%DB%8C%DA%AF%D9%86%D8%A7%D9%84" TargetMode="External"/><Relationship Id="rId2" Type="http://schemas.openxmlformats.org/officeDocument/2006/relationships/hyperlink" Target="http://fa.wikipedia.org/wiki/%D9%87%D8%A7%D8%A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9%81%DB%8C%D8%A8%D8%B1_%D9%86%D9%88%D8%B1%DB%8C" TargetMode="External"/><Relationship Id="rId2" Type="http://schemas.openxmlformats.org/officeDocument/2006/relationships/hyperlink" Target="http://fa.wikipedia.org/w/index.php?title=%D8%B2%DB%8C%D8%B1%D8%B3%D8%A7%D8%AE%D8%AA_%D8%A8%DB%8C%E2%80%8C%D8%B3%DB%8C%D9%85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496"/>
            <a:ext cx="8229600" cy="900106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800" dirty="0" smtClean="0">
                <a:cs typeface="B Baran" pitchFamily="2" charset="-78"/>
              </a:rPr>
              <a:t>هوالعالم</a:t>
            </a:r>
            <a:endParaRPr lang="fa-IR" sz="4800" dirty="0">
              <a:cs typeface="B Baran" pitchFamily="2" charset="-7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67128" cy="850106"/>
          </a:xfrm>
        </p:spPr>
        <p:txBody>
          <a:bodyPr>
            <a:normAutofit fontScale="90000"/>
          </a:bodyPr>
          <a:lstStyle/>
          <a:p>
            <a:pPr rtl="1"/>
            <a:r>
              <a:rPr lang="fa-IR" sz="5400" dirty="0" smtClean="0">
                <a:solidFill>
                  <a:srgbClr val="800000"/>
                </a:solidFill>
                <a:cs typeface="B Mitra" pitchFamily="2" charset="-78"/>
              </a:rPr>
              <a:t>پایانه ها</a:t>
            </a:r>
            <a:endParaRPr lang="en-US" sz="5400" dirty="0">
              <a:solidFill>
                <a:srgbClr val="800000"/>
              </a:solidFill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400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dirty="0" smtClean="0">
                <a:solidFill>
                  <a:srgbClr val="800000"/>
                </a:solidFill>
                <a:cs typeface="B Lotus" pitchFamily="2" charset="-78"/>
              </a:rPr>
              <a:t>پایانه هوشمند:</a:t>
            </a:r>
            <a:r>
              <a:rPr lang="fa-IR" sz="3600" dirty="0" smtClean="0">
                <a:cs typeface="B Lotus" pitchFamily="2" charset="-78"/>
              </a:rPr>
              <a:t>اگر کامپیوتر سرویس گیرنده بتواند مستقل از شبکه  اطلاعات را دریافت،ذخیره ،پردازش و عملیات مختلفی انجام دهد راپایانه هوشمند می گویند</a:t>
            </a:r>
          </a:p>
          <a:p>
            <a:pPr marL="0" indent="0" algn="r" rtl="1">
              <a:buNone/>
            </a:pPr>
            <a:endParaRPr lang="fa-IR" sz="3600" dirty="0">
              <a:cs typeface="B Lotus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solidFill>
                  <a:srgbClr val="800000"/>
                </a:solidFill>
                <a:cs typeface="B Lotus" pitchFamily="2" charset="-78"/>
              </a:rPr>
              <a:t>پایانه گنگ</a:t>
            </a:r>
            <a:r>
              <a:rPr lang="fa-IR" sz="3600" dirty="0" smtClean="0">
                <a:cs typeface="B Lotus" pitchFamily="2" charset="-78"/>
              </a:rPr>
              <a:t>:اگر کلاینت نتواند مستقل از سرور عمل کند و اطلاعات را پردازش کند  به آن پایانه گنگ می گویند</a:t>
            </a:r>
            <a:endParaRPr lang="en-US" sz="36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570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568952" cy="5904656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fa-IR" b="1" dirty="0">
                <a:cs typeface="B Zar" pitchFamily="2" charset="-78"/>
              </a:rPr>
              <a:t>«هاب» قطعه‌ای سخت‌افزاری است که امکان اتصال </a:t>
            </a:r>
            <a:r>
              <a:rPr lang="fa-IR" b="1" dirty="0" smtClean="0">
                <a:cs typeface="B Zar" pitchFamily="2" charset="-78"/>
              </a:rPr>
              <a:t>کامپیوترهای  </a:t>
            </a:r>
            <a:r>
              <a:rPr lang="fa-IR" b="1" dirty="0">
                <a:cs typeface="B Zar" pitchFamily="2" charset="-78"/>
              </a:rPr>
              <a:t>یک شبکه را با هدایت ترافیک در سراسر شبکه فراهم می‌کند. </a:t>
            </a:r>
            <a:r>
              <a:rPr lang="fa-IR" b="1" dirty="0" smtClean="0">
                <a:cs typeface="B Zar" pitchFamily="2" charset="-78"/>
              </a:rPr>
              <a:t>هاب داده ها را از یک کامپیوتر دریافت کرده و به کامپیوتر دیگر ارسال می کند و یا برای کل شبکه می فرستد  هر </a:t>
            </a:r>
            <a:r>
              <a:rPr lang="fa-IR" b="1" dirty="0">
                <a:cs typeface="B Zar" pitchFamily="2" charset="-78"/>
              </a:rPr>
              <a:t>هاب چندین </a:t>
            </a:r>
            <a:r>
              <a:rPr lang="fa-IR" b="1" dirty="0">
                <a:cs typeface="B Zar" pitchFamily="2" charset="-78"/>
                <a:hlinkClick r:id="rId2" action="ppaction://hlinkfile" tooltip="درگاه"/>
              </a:rPr>
              <a:t>«درگاه» (پورت)</a:t>
            </a:r>
            <a:r>
              <a:rPr lang="fa-IR" b="1" dirty="0">
                <a:cs typeface="B Zar" pitchFamily="2" charset="-78"/>
              </a:rPr>
              <a:t> دارد</a:t>
            </a:r>
            <a:r>
              <a:rPr lang="fa-IR" b="1" dirty="0" smtClean="0">
                <a:cs typeface="B Zar" pitchFamily="2" charset="-78"/>
              </a:rPr>
              <a:t>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b="1" dirty="0" smtClean="0">
                <a:cs typeface="B Zar" pitchFamily="2" charset="-78"/>
              </a:rPr>
              <a:t>هاب 4 پورت،16 پورت،24 پورت و...</a:t>
            </a:r>
          </a:p>
          <a:p>
            <a:pPr marL="0" indent="0" algn="r" rtl="1">
              <a:lnSpc>
                <a:spcPct val="160000"/>
              </a:lnSpc>
              <a:buNone/>
            </a:pPr>
            <a:endParaRPr lang="fa-IR" b="1" dirty="0" smtClean="0">
              <a:cs typeface="B Zar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b="1" dirty="0" smtClean="0">
                <a:cs typeface="B Zar" pitchFamily="2" charset="-78"/>
              </a:rPr>
              <a:t>کارت شبکه:ارتباط </a:t>
            </a:r>
            <a:r>
              <a:rPr lang="fa-IR" b="1" dirty="0">
                <a:cs typeface="B Zar" pitchFamily="2" charset="-78"/>
              </a:rPr>
              <a:t>بين </a:t>
            </a:r>
            <a:r>
              <a:rPr lang="fa-IR" b="1" dirty="0" smtClean="0">
                <a:cs typeface="B Zar" pitchFamily="2" charset="-78"/>
              </a:rPr>
              <a:t> 2 کامپيوتر</a:t>
            </a:r>
            <a:r>
              <a:rPr lang="fa-IR" b="1" dirty="0">
                <a:cs typeface="B Zar" pitchFamily="2" charset="-78"/>
              </a:rPr>
              <a:t>  </a:t>
            </a:r>
            <a:r>
              <a:rPr lang="fa-IR" b="1" dirty="0" smtClean="0">
                <a:cs typeface="B Zar" pitchFamily="2" charset="-78"/>
              </a:rPr>
              <a:t>را از طریق کابل ها ی </a:t>
            </a:r>
            <a:r>
              <a:rPr lang="fa-IR" b="1" dirty="0">
                <a:cs typeface="B Zar" pitchFamily="2" charset="-78"/>
              </a:rPr>
              <a:t>مسی و يا فيبر نوری </a:t>
            </a:r>
            <a:r>
              <a:rPr lang="fa-IR" b="1" dirty="0" smtClean="0">
                <a:cs typeface="B Zar" pitchFamily="2" charset="-78"/>
              </a:rPr>
              <a:t>فراهم </a:t>
            </a:r>
            <a:r>
              <a:rPr lang="fa-IR" b="1" dirty="0">
                <a:cs typeface="B Zar" pitchFamily="2" charset="-78"/>
              </a:rPr>
              <a:t>می نمايد </a:t>
            </a:r>
            <a:endParaRPr lang="fa-IR" b="1" dirty="0" smtClean="0">
              <a:cs typeface="B Zar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b="1" dirty="0" smtClean="0">
                <a:cs typeface="B Zar" pitchFamily="2" charset="-78"/>
              </a:rPr>
              <a:t>2نوع کارت شبکه است: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b="1" dirty="0" smtClean="0">
                <a:cs typeface="B Zar" pitchFamily="2" charset="-78"/>
              </a:rPr>
              <a:t>1- </a:t>
            </a:r>
            <a:r>
              <a:rPr lang="en-US" b="1" dirty="0" err="1" smtClean="0">
                <a:cs typeface="B Zar" pitchFamily="2" charset="-78"/>
              </a:rPr>
              <a:t>Onborad</a:t>
            </a:r>
            <a:endParaRPr lang="en-US" b="1" dirty="0" smtClean="0">
              <a:cs typeface="B Zar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b="1" dirty="0" smtClean="0">
                <a:cs typeface="B Zar" pitchFamily="2" charset="-78"/>
              </a:rPr>
              <a:t>2- غیر </a:t>
            </a:r>
            <a:r>
              <a:rPr lang="en-US" b="1" dirty="0" smtClean="0">
                <a:cs typeface="B Zar" pitchFamily="2" charset="-78"/>
              </a:rPr>
              <a:t>Onboard</a:t>
            </a:r>
          </a:p>
        </p:txBody>
      </p:sp>
    </p:spTree>
    <p:extLst>
      <p:ext uri="{BB962C8B-B14F-4D97-AF65-F5344CB8AC3E}">
        <p14:creationId xmlns:p14="http://schemas.microsoft.com/office/powerpoint/2010/main" val="173975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Zar" pitchFamily="2" charset="-78"/>
              </a:rPr>
              <a:t>توپولوژی</a:t>
            </a:r>
            <a:br>
              <a:rPr lang="fa-IR" dirty="0" smtClean="0">
                <a:cs typeface="B Zar" pitchFamily="2" charset="-78"/>
              </a:rPr>
            </a:br>
            <a:r>
              <a:rPr lang="en-US" dirty="0" smtClean="0">
                <a:cs typeface="B Zar" pitchFamily="2" charset="-78"/>
              </a:rPr>
              <a:t>Topology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Yekan" pitchFamily="2" charset="-78"/>
              </a:rPr>
              <a:t>شیوه های اتصال کامپیوترها  به هم را در یک شبکه توپولوژی شبکه می نامند</a:t>
            </a: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89872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800000"/>
                </a:solidFill>
                <a:cs typeface="B Mitra" pitchFamily="2" charset="-78"/>
              </a:rPr>
              <a:t>انواع توپولوژی</a:t>
            </a:r>
            <a:endParaRPr lang="en-US" b="1" dirty="0">
              <a:solidFill>
                <a:srgbClr val="800000"/>
              </a:solidFill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توپولوژی خطی یا  </a:t>
            </a:r>
            <a:r>
              <a:rPr lang="en-US" dirty="0" smtClean="0">
                <a:cs typeface="B Nazanin" pitchFamily="2" charset="-78"/>
              </a:rPr>
              <a:t>:BUS</a:t>
            </a:r>
            <a:r>
              <a:rPr lang="fa-IR" dirty="0" smtClean="0">
                <a:cs typeface="B Nazanin" pitchFamily="2" charset="-78"/>
              </a:rPr>
              <a:t> در این توپولوژی  </a:t>
            </a:r>
            <a:r>
              <a:rPr lang="fa-IR" dirty="0">
                <a:cs typeface="B Nazanin" pitchFamily="2" charset="-78"/>
              </a:rPr>
              <a:t>مجموعه ای از </a:t>
            </a:r>
            <a:r>
              <a:rPr lang="fa-IR" dirty="0" smtClean="0">
                <a:cs typeface="B Nazanin" pitchFamily="2" charset="-78"/>
              </a:rPr>
              <a:t>کلاینت </a:t>
            </a:r>
            <a:r>
              <a:rPr lang="fa-IR" dirty="0">
                <a:cs typeface="B Nazanin" pitchFamily="2" charset="-78"/>
              </a:rPr>
              <a:t>ها از طریق یک خط </a:t>
            </a:r>
            <a:r>
              <a:rPr lang="fa-IR" dirty="0" smtClean="0">
                <a:cs typeface="B Nazanin" pitchFamily="2" charset="-78"/>
              </a:rPr>
              <a:t>ارتباطی (کابل) </a:t>
            </a:r>
            <a:r>
              <a:rPr lang="fa-IR" dirty="0">
                <a:cs typeface="B Nazanin" pitchFamily="2" charset="-78"/>
              </a:rPr>
              <a:t>مشترک که معمولاً باس خوانده می شود، به یکدیگر متصل می شوند. </a:t>
            </a: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برای </a:t>
            </a:r>
            <a:r>
              <a:rPr lang="fa-IR" dirty="0">
                <a:cs typeface="B Nazanin" pitchFamily="2" charset="-78"/>
              </a:rPr>
              <a:t>مثال در معماری </a:t>
            </a:r>
            <a:r>
              <a:rPr lang="fa-IR" dirty="0">
                <a:cs typeface="B Nazanin" pitchFamily="2" charset="-78"/>
                <a:hlinkClick r:id="rId2" action="ppaction://hlinkfile" tooltip="مادربورد"/>
              </a:rPr>
              <a:t>مادربورد</a:t>
            </a:r>
            <a:r>
              <a:rPr lang="fa-IR" dirty="0">
                <a:cs typeface="B Nazanin" pitchFamily="2" charset="-78"/>
              </a:rPr>
              <a:t> نیز ما همین مدل را می بینیم.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14020"/>
            <a:ext cx="4367758" cy="25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800000"/>
                </a:solidFill>
                <a:cs typeface="B Jadid" pitchFamily="2" charset="-78"/>
              </a:rPr>
              <a:t>ویژگی های توپولوژی خطی</a:t>
            </a:r>
            <a:endParaRPr lang="en-US" sz="3600" dirty="0">
              <a:solidFill>
                <a:srgbClr val="800000"/>
              </a:solidFill>
              <a:cs typeface="B Jadi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dirty="0">
                <a:cs typeface="B Nazanin" pitchFamily="2" charset="-78"/>
              </a:rPr>
              <a:t>سادگی ، کم هزینه بودن و توسعه آسان این شبکه از </a:t>
            </a:r>
            <a:r>
              <a:rPr lang="fa-IR" dirty="0">
                <a:solidFill>
                  <a:srgbClr val="800000"/>
                </a:solidFill>
                <a:cs typeface="B Nazanin" pitchFamily="2" charset="-78"/>
              </a:rPr>
              <a:t>نقاط قوت </a:t>
            </a:r>
            <a:r>
              <a:rPr lang="fa-IR" dirty="0">
                <a:cs typeface="B Nazanin" pitchFamily="2" charset="-78"/>
              </a:rPr>
              <a:t>توپولوژی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BUS </a:t>
            </a:r>
            <a:r>
              <a:rPr lang="fa-IR" dirty="0">
                <a:cs typeface="B Nazanin" pitchFamily="2" charset="-78"/>
              </a:rPr>
              <a:t>میباشد. </a:t>
            </a:r>
            <a:endParaRPr lang="fa-IR" dirty="0" smtClean="0">
              <a:cs typeface="B Nazanin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800000"/>
                </a:solidFill>
                <a:cs typeface="B Nazanin" pitchFamily="2" charset="-78"/>
              </a:rPr>
              <a:t>ضعف </a:t>
            </a:r>
            <a:r>
              <a:rPr lang="fa-IR" dirty="0">
                <a:solidFill>
                  <a:srgbClr val="800000"/>
                </a:solidFill>
                <a:cs typeface="B Nazanin" pitchFamily="2" charset="-78"/>
              </a:rPr>
              <a:t>عمده </a:t>
            </a:r>
            <a:r>
              <a:rPr lang="fa-IR" dirty="0">
                <a:cs typeface="B Nazanin" pitchFamily="2" charset="-78"/>
              </a:rPr>
              <a:t>این شبکه این است که اگر کابل اصلی </a:t>
            </a:r>
            <a:r>
              <a:rPr lang="fa-IR" dirty="0" smtClean="0">
                <a:cs typeface="B Nazanin" pitchFamily="2" charset="-78"/>
              </a:rPr>
              <a:t>که </a:t>
            </a:r>
            <a:r>
              <a:rPr lang="fa-IR" dirty="0">
                <a:cs typeface="B Nazanin" pitchFamily="2" charset="-78"/>
              </a:rPr>
              <a:t>پل ارتباطی بین کامپیوتر های شبکه است ، قطع شود ، کل شبکه از کار خواهد </a:t>
            </a:r>
            <a:r>
              <a:rPr lang="fa-IR" dirty="0" smtClean="0">
                <a:cs typeface="B Nazanin" pitchFamily="2" charset="-78"/>
              </a:rPr>
              <a:t>افتاد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و دیگر نقطه ضعف آن مشکل عیب یابی در این شبکه می باشد </a:t>
            </a:r>
            <a:r>
              <a:rPr lang="fa-IR" dirty="0">
                <a:cs typeface="B Nazanin" pitchFamily="2" charset="-78"/>
              </a:rPr>
              <a:t/>
            </a:r>
            <a:br>
              <a:rPr lang="fa-IR" dirty="0"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27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solidFill>
                  <a:srgbClr val="800000"/>
                </a:solidFill>
                <a:cs typeface="B Homa" pitchFamily="2" charset="-78"/>
              </a:rPr>
              <a:t>توپولوژی </a:t>
            </a:r>
            <a:r>
              <a:rPr lang="en-US" dirty="0" smtClean="0">
                <a:solidFill>
                  <a:srgbClr val="800000"/>
                </a:solidFill>
                <a:cs typeface="B Homa" pitchFamily="2" charset="-78"/>
              </a:rPr>
              <a:t>Star</a:t>
            </a:r>
            <a:endParaRPr lang="en-US" dirty="0">
              <a:solidFill>
                <a:srgbClr val="800000"/>
              </a:solidFill>
              <a:cs typeface="B Hom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712968" cy="4641379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کامپیوترها  </a:t>
            </a:r>
            <a:r>
              <a:rPr lang="fa-IR" dirty="0">
                <a:cs typeface="B Nazanin" pitchFamily="2" charset="-78"/>
              </a:rPr>
              <a:t>به وسیله کابلها به قطعه مرکزی بنام </a:t>
            </a:r>
            <a:r>
              <a:rPr lang="fa-IR" dirty="0">
                <a:cs typeface="B Nazanin" pitchFamily="2" charset="-78"/>
                <a:hlinkClick r:id="rId2" action="ppaction://hlinkfile" tooltip="هاب"/>
              </a:rPr>
              <a:t>هاب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متصل می شوند، </a:t>
            </a:r>
            <a:r>
              <a:rPr lang="fa-IR" dirty="0">
                <a:cs typeface="B Nazanin" pitchFamily="2" charset="-78"/>
                <a:hlinkClick r:id="rId3" action="ppaction://hlinkfile" tooltip="سیگنال"/>
              </a:rPr>
              <a:t>سیگنالهای</a:t>
            </a:r>
            <a:r>
              <a:rPr lang="fa-IR" dirty="0">
                <a:cs typeface="B Nazanin" pitchFamily="2" charset="-78"/>
              </a:rPr>
              <a:t> رایانه فرستنده از طریق هاب به تمام کامپیوترهای شبکه اتصال می‌یابند. </a:t>
            </a:r>
            <a:r>
              <a:rPr lang="fa-IR" dirty="0" smtClean="0">
                <a:cs typeface="B Nazanin" pitchFamily="2" charset="-78"/>
              </a:rPr>
              <a:t> در این نوع شبکه یک سرور هم وجود دارد که بر کل شبکه  مدیریت می کند.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52936"/>
            <a:ext cx="4754547" cy="35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5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fa-IR" dirty="0" smtClean="0">
                <a:solidFill>
                  <a:srgbClr val="800000"/>
                </a:solidFill>
                <a:cs typeface="B Traffic" pitchFamily="2" charset="-78"/>
              </a:rPr>
              <a:t>ویژگی های توپولوژی ستاره ای</a:t>
            </a:r>
            <a:endParaRPr lang="en-US" dirty="0">
              <a:solidFill>
                <a:srgbClr val="800000"/>
              </a:solidFill>
              <a:cs typeface="B Traffic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83671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cs typeface="B Zar" pitchFamily="2" charset="-78"/>
              </a:rPr>
              <a:t>1- در مدیریت </a:t>
            </a:r>
            <a:r>
              <a:rPr lang="fa-IR" sz="3600" dirty="0">
                <a:cs typeface="B Zar" pitchFamily="2" charset="-78"/>
              </a:rPr>
              <a:t>و منابع </a:t>
            </a:r>
            <a:r>
              <a:rPr lang="fa-IR" sz="3600" dirty="0" smtClean="0">
                <a:cs typeface="B Zar" pitchFamily="2" charset="-78"/>
              </a:rPr>
              <a:t>تمرکز وجود دارد</a:t>
            </a:r>
          </a:p>
          <a:p>
            <a:pPr algn="r" rtl="1"/>
            <a:r>
              <a:rPr lang="fa-IR" sz="3600" dirty="0" smtClean="0">
                <a:cs typeface="B Zar" pitchFamily="2" charset="-78"/>
              </a:rPr>
              <a:t>2-.اگر </a:t>
            </a:r>
            <a:r>
              <a:rPr lang="fa-IR" sz="3600" dirty="0">
                <a:cs typeface="B Zar" pitchFamily="2" charset="-78"/>
              </a:rPr>
              <a:t>قطعه مرکزی خراب شود کل شبکه از سرویس دهی خارج می‌گردد. </a:t>
            </a:r>
            <a:endParaRPr lang="fa-IR" sz="3600" dirty="0" smtClean="0">
              <a:cs typeface="B Zar" pitchFamily="2" charset="-78"/>
            </a:endParaRPr>
          </a:p>
          <a:p>
            <a:pPr algn="r" rtl="1"/>
            <a:r>
              <a:rPr lang="fa-IR" sz="3600" dirty="0" smtClean="0">
                <a:cs typeface="B Zar" pitchFamily="2" charset="-78"/>
              </a:rPr>
              <a:t>3- اگر </a:t>
            </a:r>
            <a:r>
              <a:rPr lang="fa-IR" sz="3600" dirty="0">
                <a:cs typeface="B Zar" pitchFamily="2" charset="-78"/>
              </a:rPr>
              <a:t>یک رایانه یا کابلی که </a:t>
            </a:r>
            <a:r>
              <a:rPr lang="fa-IR" sz="3600" dirty="0" smtClean="0">
                <a:cs typeface="B Zar" pitchFamily="2" charset="-78"/>
              </a:rPr>
              <a:t>آن </a:t>
            </a:r>
            <a:r>
              <a:rPr lang="fa-IR" sz="3600" dirty="0">
                <a:cs typeface="B Zar" pitchFamily="2" charset="-78"/>
              </a:rPr>
              <a:t>را به هاب متصل می‌سازد خراب شود فقط رایانه خراب از ارسال یا دریافت داده‌های شبکه ناتوان است </a:t>
            </a:r>
            <a:r>
              <a:rPr lang="fa-IR" sz="3600" dirty="0" smtClean="0">
                <a:cs typeface="B Zar" pitchFamily="2" charset="-78"/>
              </a:rPr>
              <a:t> و مابقی </a:t>
            </a:r>
            <a:r>
              <a:rPr lang="fa-IR" sz="3600" dirty="0">
                <a:cs typeface="B Zar" pitchFamily="2" charset="-78"/>
              </a:rPr>
              <a:t>شبکه به طور عادی کار </a:t>
            </a:r>
            <a:r>
              <a:rPr lang="fa-IR" sz="3600" dirty="0" smtClean="0">
                <a:cs typeface="B Zar" pitchFamily="2" charset="-78"/>
              </a:rPr>
              <a:t>می‌کند</a:t>
            </a:r>
          </a:p>
          <a:p>
            <a:pPr algn="r" rtl="1"/>
            <a:r>
              <a:rPr lang="fa-IR" sz="3600" dirty="0" smtClean="0">
                <a:cs typeface="B Zar" pitchFamily="2" charset="-78"/>
              </a:rPr>
              <a:t>4- عیب یابی راحتر</a:t>
            </a:r>
          </a:p>
          <a:p>
            <a:pPr algn="r" rtl="1"/>
            <a:r>
              <a:rPr lang="fa-IR" sz="3600" dirty="0" smtClean="0">
                <a:cs typeface="B Zar" pitchFamily="2" charset="-78"/>
              </a:rPr>
              <a:t>5-زیاد بودن طول کابل</a:t>
            </a:r>
          </a:p>
          <a:p>
            <a:pPr algn="r" rtl="1"/>
            <a:r>
              <a:rPr lang="fa-IR" sz="3600" dirty="0" smtClean="0">
                <a:cs typeface="B Zar" pitchFamily="2" charset="-78"/>
              </a:rPr>
              <a:t>6- هزینه بالا</a:t>
            </a:r>
            <a:endParaRPr lang="en-US" sz="36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63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cs typeface="B Homa" pitchFamily="2" charset="-78"/>
              </a:rPr>
              <a:t>Ring</a:t>
            </a:r>
            <a:r>
              <a:rPr lang="fa-IR" sz="3600" dirty="0" smtClean="0">
                <a:solidFill>
                  <a:srgbClr val="800000"/>
                </a:solidFill>
                <a:cs typeface="B Homa" pitchFamily="2" charset="-78"/>
              </a:rPr>
              <a:t> </a:t>
            </a:r>
            <a:r>
              <a:rPr lang="en-US" sz="3600" dirty="0" smtClean="0">
                <a:solidFill>
                  <a:srgbClr val="800000"/>
                </a:solidFill>
                <a:cs typeface="B Homa" pitchFamily="2" charset="-78"/>
              </a:rPr>
              <a:t>- </a:t>
            </a:r>
            <a:r>
              <a:rPr lang="fa-IR" sz="3600" dirty="0" smtClean="0">
                <a:solidFill>
                  <a:srgbClr val="800000"/>
                </a:solidFill>
                <a:cs typeface="B Homa" pitchFamily="2" charset="-78"/>
              </a:rPr>
              <a:t>توپولوژی حلقوی</a:t>
            </a:r>
            <a:endParaRPr lang="en-US" sz="3600" dirty="0">
              <a:solidFill>
                <a:srgbClr val="800000"/>
              </a:solidFill>
              <a:cs typeface="B Hom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84" y="1527175"/>
            <a:ext cx="5910719" cy="4572000"/>
          </a:xfrm>
        </p:spPr>
      </p:pic>
      <p:sp>
        <p:nvSpPr>
          <p:cNvPr id="3" name="TextBox 2"/>
          <p:cNvSpPr txBox="1"/>
          <p:nvPr/>
        </p:nvSpPr>
        <p:spPr>
          <a:xfrm>
            <a:off x="-1260648" y="764704"/>
            <a:ext cx="1006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در این توپولوژی کامپیوتر ها بصورت </a:t>
            </a:r>
            <a:r>
              <a:rPr lang="fa-IR" sz="2400" b="1" dirty="0">
                <a:cs typeface="B Nazanin" pitchFamily="2" charset="-78"/>
              </a:rPr>
              <a:t>یک دایره </a:t>
            </a:r>
            <a:r>
              <a:rPr lang="fa-IR" sz="2400" b="1" dirty="0" smtClean="0">
                <a:cs typeface="B Nazanin" pitchFamily="2" charset="-78"/>
              </a:rPr>
              <a:t>به </a:t>
            </a:r>
            <a:r>
              <a:rPr lang="fa-IR" sz="2400" b="1" dirty="0">
                <a:cs typeface="B Nazanin" pitchFamily="2" charset="-78"/>
              </a:rPr>
              <a:t>هم وصلند </a:t>
            </a:r>
            <a:endParaRPr lang="fa-IR" sz="24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                                                    در این آرایش کامپیوتر اول و آخر به هم متصلند .</a:t>
            </a:r>
            <a:br>
              <a:rPr lang="fa-IR" sz="2400" b="1" dirty="0" smtClean="0">
                <a:cs typeface="B Nazanin" pitchFamily="2" charset="-78"/>
              </a:rPr>
            </a:b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68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800000"/>
                </a:solidFill>
                <a:cs typeface="B Jadid" pitchFamily="2" charset="-78"/>
              </a:rPr>
              <a:t>ویژگی های توپولوژی حلقوی</a:t>
            </a:r>
            <a:endParaRPr lang="en-US" sz="3600" dirty="0">
              <a:solidFill>
                <a:srgbClr val="800000"/>
              </a:solidFill>
              <a:cs typeface="B Jadi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Traffic" pitchFamily="2" charset="-78"/>
              </a:rPr>
              <a:t>هر کامپیوتر فقط به کامپیوتر همجوارش متصل می شود</a:t>
            </a:r>
          </a:p>
          <a:p>
            <a:pPr marL="0" indent="0" algn="just" rtl="1">
              <a:buNone/>
            </a:pPr>
            <a:r>
              <a:rPr lang="fa-IR" dirty="0" smtClean="0">
                <a:cs typeface="B Traffic" pitchFamily="2" charset="-78"/>
              </a:rPr>
              <a:t>داده ها از یک کامپیوتر پذیرفته و به کامپیوتر دیگر ارسال می شود</a:t>
            </a:r>
          </a:p>
          <a:p>
            <a:pPr marL="0" indent="0" algn="just" rtl="1">
              <a:buNone/>
            </a:pPr>
            <a:r>
              <a:rPr lang="fa-IR" dirty="0" smtClean="0">
                <a:solidFill>
                  <a:srgbClr val="800000"/>
                </a:solidFill>
                <a:cs typeface="B Traffic" pitchFamily="2" charset="-78"/>
              </a:rPr>
              <a:t>فواید:</a:t>
            </a:r>
            <a:r>
              <a:rPr lang="fa-IR" dirty="0" smtClean="0">
                <a:cs typeface="B Traffic" pitchFamily="2" charset="-78"/>
              </a:rPr>
              <a:t>کوتاه بودن طول کابل- راه اندازی آسان</a:t>
            </a:r>
          </a:p>
          <a:p>
            <a:pPr marL="0" indent="0" algn="just" rtl="1">
              <a:buNone/>
            </a:pPr>
            <a:r>
              <a:rPr lang="fa-IR" dirty="0" smtClean="0">
                <a:cs typeface="B Traffic" pitchFamily="2" charset="-78"/>
              </a:rPr>
              <a:t>عدم نیاز به سیم کشی در ساختمان-عدم نیاز به سرور</a:t>
            </a:r>
          </a:p>
          <a:p>
            <a:pPr marL="0" indent="0" algn="just" rtl="1">
              <a:buNone/>
            </a:pPr>
            <a:r>
              <a:rPr lang="fa-IR" dirty="0" smtClean="0">
                <a:solidFill>
                  <a:srgbClr val="800000"/>
                </a:solidFill>
                <a:cs typeface="B Traffic" pitchFamily="2" charset="-78"/>
              </a:rPr>
              <a:t>معایب:</a:t>
            </a:r>
            <a:r>
              <a:rPr lang="fa-IR" dirty="0" smtClean="0">
                <a:cs typeface="B Traffic" pitchFamily="2" charset="-78"/>
              </a:rPr>
              <a:t>در صورت خرابی هر کامپیوتر کل شبکه از کار می افتد</a:t>
            </a:r>
          </a:p>
          <a:p>
            <a:pPr marL="0" indent="0" algn="just" rtl="1">
              <a:buNone/>
            </a:pPr>
            <a:r>
              <a:rPr lang="fa-IR" dirty="0" smtClean="0">
                <a:cs typeface="B Traffic" pitchFamily="2" charset="-78"/>
              </a:rPr>
              <a:t>عیب یابی دشوار است و پیکر بندی مشکل است</a:t>
            </a:r>
            <a:endParaRPr lang="en-US" dirty="0"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27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800000"/>
                </a:solidFill>
                <a:cs typeface="B Koodak" pitchFamily="2" charset="-78"/>
              </a:rPr>
              <a:t>انواع شبکه از لحاظ گسترده جغرافیایی</a:t>
            </a:r>
            <a:endParaRPr lang="en-US" dirty="0">
              <a:solidFill>
                <a:srgbClr val="800000"/>
              </a:solidFill>
              <a:cs typeface="B Koodak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853136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 </a:t>
            </a:r>
            <a:r>
              <a:rPr lang="fa-IR" dirty="0" smtClean="0">
                <a:cs typeface="B Mitra" pitchFamily="2" charset="-78"/>
              </a:rPr>
              <a:t>شبکه محلی (</a:t>
            </a:r>
            <a:r>
              <a:rPr lang="en-US" dirty="0" smtClean="0">
                <a:cs typeface="B Mitra" pitchFamily="2" charset="-78"/>
              </a:rPr>
              <a:t>LAN</a:t>
            </a:r>
            <a:r>
              <a:rPr lang="fa-IR" dirty="0" smtClean="0">
                <a:cs typeface="B Mitra" pitchFamily="2" charset="-78"/>
              </a:rPr>
              <a:t>)</a:t>
            </a:r>
            <a:r>
              <a:rPr lang="en-US" dirty="0" smtClean="0">
                <a:cs typeface="B Mitra" pitchFamily="2" charset="-78"/>
              </a:rPr>
              <a:t>: 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en-US" dirty="0" smtClean="0">
                <a:cs typeface="B Mitra" pitchFamily="2" charset="-78"/>
              </a:rPr>
              <a:t>Local Area </a:t>
            </a:r>
            <a:r>
              <a:rPr lang="en-US" dirty="0">
                <a:cs typeface="B Mitra" pitchFamily="2" charset="-78"/>
              </a:rPr>
              <a:t>Network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cs typeface="B Mitra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Mitra" pitchFamily="2" charset="-78"/>
              </a:rPr>
              <a:t>شبکه شهری (</a:t>
            </a:r>
            <a:r>
              <a:rPr lang="en-US" dirty="0" smtClean="0">
                <a:cs typeface="B Mitra" pitchFamily="2" charset="-78"/>
              </a:rPr>
              <a:t>MAN</a:t>
            </a:r>
            <a:r>
              <a:rPr lang="fa-IR" dirty="0" smtClean="0">
                <a:cs typeface="B Mitra" pitchFamily="2" charset="-78"/>
              </a:rPr>
              <a:t>)</a:t>
            </a:r>
            <a:r>
              <a:rPr lang="en-US" dirty="0" smtClean="0">
                <a:cs typeface="B Mitra" pitchFamily="2" charset="-78"/>
              </a:rPr>
              <a:t>: 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en-US" dirty="0" err="1" smtClean="0">
                <a:cs typeface="B Mitra" pitchFamily="2" charset="-78"/>
              </a:rPr>
              <a:t>Metropolition</a:t>
            </a:r>
            <a:r>
              <a:rPr lang="en-US" dirty="0" smtClean="0">
                <a:cs typeface="B Mitra" pitchFamily="2" charset="-78"/>
              </a:rPr>
              <a:t> Area Network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cs typeface="B Mitra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Mitra" pitchFamily="2" charset="-78"/>
              </a:rPr>
              <a:t>شبکه توسعه یافته (</a:t>
            </a:r>
            <a:r>
              <a:rPr lang="en-US" dirty="0" smtClean="0">
                <a:cs typeface="B Mitra" pitchFamily="2" charset="-78"/>
              </a:rPr>
              <a:t>WAN</a:t>
            </a:r>
            <a:r>
              <a:rPr lang="fa-IR" dirty="0" smtClean="0">
                <a:cs typeface="B Mitra" pitchFamily="2" charset="-78"/>
              </a:rPr>
              <a:t>)</a:t>
            </a:r>
            <a:r>
              <a:rPr lang="en-US" dirty="0" smtClean="0">
                <a:cs typeface="B Mitra" pitchFamily="2" charset="-78"/>
              </a:rPr>
              <a:t>:Wide Area Network</a:t>
            </a:r>
            <a:endParaRPr lang="en-US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171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000636"/>
            <a:ext cx="6400800" cy="1752600"/>
          </a:xfrm>
        </p:spPr>
        <p:txBody>
          <a:bodyPr>
            <a:normAutofit/>
          </a:bodyPr>
          <a:lstStyle/>
          <a:p>
            <a:r>
              <a:rPr lang="fa-IR" sz="2000" dirty="0" smtClean="0">
                <a:cs typeface="B Mitra" pitchFamily="2" charset="-78"/>
              </a:rPr>
              <a:t>گردآورنده:</a:t>
            </a:r>
          </a:p>
          <a:p>
            <a:r>
              <a:rPr lang="fa-IR" sz="2000" dirty="0" smtClean="0">
                <a:cs typeface="B Mitra" pitchFamily="2" charset="-78"/>
              </a:rPr>
              <a:t>سید هادی سید حسینی</a:t>
            </a:r>
            <a:endParaRPr lang="en-US" sz="2000" dirty="0" smtClean="0">
              <a:cs typeface="B Mitra" pitchFamily="2" charset="-78"/>
            </a:endParaRPr>
          </a:p>
          <a:p>
            <a:pPr rtl="1"/>
            <a:r>
              <a:rPr lang="fa-IR" sz="2000" dirty="0" smtClean="0">
                <a:cs typeface="B Mitra" pitchFamily="2" charset="-78"/>
              </a:rPr>
              <a:t>مهر92</a:t>
            </a:r>
            <a:endParaRPr lang="en-US" sz="2000" dirty="0" smtClean="0"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727203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fa-IR" sz="2400" dirty="0" smtClean="0">
                <a:cs typeface="B Titr" pitchFamily="2" charset="-78"/>
              </a:rPr>
              <a:t>اسلاید آموزشی مفاهیم پایه  فناوری اطلاعات</a:t>
            </a:r>
            <a:r>
              <a:rPr lang="en-US" sz="2400" dirty="0" smtClean="0">
                <a:cs typeface="B Titr" pitchFamily="2" charset="-78"/>
              </a:rPr>
              <a:t> </a:t>
            </a:r>
            <a:r>
              <a:rPr lang="en-US" sz="3600" dirty="0" smtClean="0">
                <a:latin typeface="Adobe Caslon Pro Bold" pitchFamily="18" charset="0"/>
                <a:cs typeface="B Titr" pitchFamily="2" charset="-78"/>
              </a:rPr>
              <a:t>IT</a:t>
            </a:r>
            <a:r>
              <a:rPr lang="en-US" sz="2400" dirty="0" smtClean="0">
                <a:cs typeface="B Titr" pitchFamily="2" charset="-78"/>
              </a:rPr>
              <a:t>-  </a:t>
            </a:r>
            <a:r>
              <a:rPr lang="fa-IR" sz="2400" dirty="0" smtClean="0">
                <a:cs typeface="B Titr" pitchFamily="2" charset="-78"/>
              </a:rPr>
              <a:t/>
            </a:r>
            <a:br>
              <a:rPr lang="fa-IR" sz="2400" dirty="0" smtClean="0">
                <a:cs typeface="B Titr" pitchFamily="2" charset="-78"/>
              </a:rPr>
            </a:br>
            <a:r>
              <a:rPr lang="fa-IR" sz="2400" dirty="0" smtClean="0">
                <a:cs typeface="B Titr" pitchFamily="2" charset="-78"/>
              </a:rPr>
              <a:t>شماره 2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73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0609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solidFill>
                  <a:srgbClr val="800000"/>
                </a:solidFill>
              </a:rPr>
              <a:t> </a:t>
            </a:r>
            <a:r>
              <a:rPr lang="fa-IR" dirty="0">
                <a:solidFill>
                  <a:srgbClr val="800000"/>
                </a:solidFill>
                <a:cs typeface="B Mitra" pitchFamily="2" charset="-78"/>
              </a:rPr>
              <a:t>شبکه محلی (</a:t>
            </a:r>
            <a:r>
              <a:rPr lang="en-US" dirty="0">
                <a:solidFill>
                  <a:srgbClr val="800000"/>
                </a:solidFill>
                <a:cs typeface="B Mitra" pitchFamily="2" charset="-78"/>
              </a:rPr>
              <a:t>LAN</a:t>
            </a:r>
            <a:r>
              <a:rPr lang="fa-IR" dirty="0">
                <a:solidFill>
                  <a:srgbClr val="800000"/>
                </a:solidFill>
                <a:cs typeface="B Mitra" pitchFamily="2" charset="-78"/>
              </a:rPr>
              <a:t>)</a:t>
            </a:r>
            <a:r>
              <a:rPr lang="en-US" dirty="0">
                <a:solidFill>
                  <a:srgbClr val="800000"/>
                </a:solidFill>
                <a:cs typeface="B Mitra" pitchFamily="2" charset="-78"/>
              </a:rPr>
              <a:t>: </a:t>
            </a:r>
            <a:r>
              <a:rPr lang="fa-IR" dirty="0">
                <a:solidFill>
                  <a:srgbClr val="800000"/>
                </a:solidFill>
                <a:cs typeface="B Mitra" pitchFamily="2" charset="-78"/>
              </a:rPr>
              <a:t> </a:t>
            </a:r>
            <a:r>
              <a:rPr lang="en-US" dirty="0">
                <a:solidFill>
                  <a:srgbClr val="800000"/>
                </a:solidFill>
                <a:cs typeface="B Mitra" pitchFamily="2" charset="-78"/>
              </a:rPr>
              <a:t>Local Area Network</a:t>
            </a:r>
            <a:br>
              <a:rPr lang="en-US" dirty="0">
                <a:solidFill>
                  <a:srgbClr val="800000"/>
                </a:solidFill>
                <a:cs typeface="B Mitra" pitchFamily="2" charset="-78"/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76470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endParaRPr lang="en-US" sz="3200" dirty="0" smtClean="0">
              <a:cs typeface="B Mitr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B Mitra" pitchFamily="2" charset="-78"/>
              </a:rPr>
              <a:t>یک </a:t>
            </a:r>
            <a:r>
              <a:rPr lang="fa-IR" sz="3200" dirty="0">
                <a:cs typeface="B Mitra" pitchFamily="2" charset="-78"/>
              </a:rPr>
              <a:t>«شبکه رایانه‌ای» </a:t>
            </a:r>
            <a:r>
              <a:rPr lang="fa-IR" sz="3200" dirty="0" smtClean="0">
                <a:cs typeface="B Mitra" pitchFamily="2" charset="-78"/>
              </a:rPr>
              <a:t>است </a:t>
            </a:r>
            <a:r>
              <a:rPr lang="fa-IR" sz="3200" dirty="0">
                <a:cs typeface="B Mitra" pitchFamily="2" charset="-78"/>
              </a:rPr>
              <a:t>که محدوده جغرافیایی کوچکی مانند یک خانه، یک دفتر کار یا گروهی از ساختمان‌ها را پوشش </a:t>
            </a:r>
            <a:r>
              <a:rPr lang="fa-IR" sz="3200" dirty="0" smtClean="0">
                <a:cs typeface="B Mitra" pitchFamily="2" charset="-78"/>
              </a:rPr>
              <a:t>می‌دهد و معمولا کامپیوترهای شخصی و لپ تاپ را به هم متصل می کنند</a:t>
            </a:r>
          </a:p>
          <a:p>
            <a:pPr algn="just" rtl="1">
              <a:lnSpc>
                <a:spcPct val="150000"/>
              </a:lnSpc>
            </a:pPr>
            <a:endParaRPr lang="fa-IR" sz="3200" dirty="0" smtClean="0">
              <a:cs typeface="B Mitra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B Mitra" pitchFamily="2" charset="-78"/>
              </a:rPr>
              <a:t>در این شبکه ها منابعی مانند پرینتر جهت سهولت کاربران به اشتراک گذاشته می شود</a:t>
            </a:r>
          </a:p>
        </p:txBody>
      </p:sp>
    </p:spTree>
    <p:extLst>
      <p:ext uri="{BB962C8B-B14F-4D97-AF65-F5344CB8AC3E}">
        <p14:creationId xmlns:p14="http://schemas.microsoft.com/office/powerpoint/2010/main" val="300184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3"/>
            <a:ext cx="7848872" cy="65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800000"/>
                </a:solidFill>
                <a:cs typeface="B Mitra" pitchFamily="2" charset="-78"/>
              </a:rPr>
              <a:t>ویژگی های این شبکه </a:t>
            </a:r>
            <a:endParaRPr lang="en-US" b="1" dirty="0">
              <a:solidFill>
                <a:srgbClr val="800000"/>
              </a:solidFill>
              <a:cs typeface="B Mitra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Koodak" pitchFamily="2" charset="-78"/>
              </a:rPr>
              <a:t>1-محدود بودن اندازه وسعت شبکه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Koodak" pitchFamily="2" charset="-78"/>
              </a:rPr>
              <a:t>2-بیشتر از توپولوژی های ساده تر استفاده می شود.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Koodak" pitchFamily="2" charset="-78"/>
              </a:rPr>
              <a:t>3-قابلیت توسعه ی زیاد ندارد.</a:t>
            </a:r>
          </a:p>
        </p:txBody>
      </p:sp>
    </p:spTree>
    <p:extLst>
      <p:ext uri="{BB962C8B-B14F-4D97-AF65-F5344CB8AC3E}">
        <p14:creationId xmlns:p14="http://schemas.microsoft.com/office/powerpoint/2010/main" val="918183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" y="200588"/>
            <a:ext cx="8083047" cy="625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0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800000"/>
                </a:solidFill>
                <a:cs typeface="B Titr" pitchFamily="2" charset="-78"/>
              </a:rPr>
              <a:t>شبکه های توسعه یافته</a:t>
            </a:r>
            <a:br>
              <a:rPr lang="fa-IR" dirty="0" smtClean="0">
                <a:solidFill>
                  <a:srgbClr val="800000"/>
                </a:solidFill>
                <a:cs typeface="B Titr" pitchFamily="2" charset="-78"/>
              </a:rPr>
            </a:br>
            <a:r>
              <a:rPr lang="en-US" dirty="0" smtClean="0">
                <a:solidFill>
                  <a:srgbClr val="800000"/>
                </a:solidFill>
                <a:cs typeface="B Titr" pitchFamily="2" charset="-78"/>
              </a:rPr>
              <a:t>MAN</a:t>
            </a:r>
            <a:endParaRPr lang="en-US" dirty="0">
              <a:solidFill>
                <a:srgbClr val="80000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b="1" dirty="0">
                <a:cs typeface="B Lotus" pitchFamily="2" charset="-78"/>
              </a:rPr>
              <a:t>«شبکه کلان‌شهری» </a:t>
            </a:r>
            <a:r>
              <a:rPr lang="fa-IR" b="1" dirty="0" smtClean="0">
                <a:cs typeface="B Lotus" pitchFamily="2" charset="-78"/>
              </a:rPr>
              <a:t>یک شبکه بزرگ </a:t>
            </a:r>
            <a:r>
              <a:rPr lang="fa-IR" b="1" dirty="0">
                <a:cs typeface="B Lotus" pitchFamily="2" charset="-78"/>
              </a:rPr>
              <a:t>است که معمولاً در سطح یک شهر </a:t>
            </a:r>
            <a:r>
              <a:rPr lang="fa-IR" b="1" dirty="0" smtClean="0">
                <a:cs typeface="B Lotus" pitchFamily="2" charset="-78"/>
              </a:rPr>
              <a:t>استفاده </a:t>
            </a:r>
            <a:r>
              <a:rPr lang="fa-IR" b="1" dirty="0">
                <a:cs typeface="B Lotus" pitchFamily="2" charset="-78"/>
              </a:rPr>
              <a:t>می‌شود. در این شبکه‌ها معمولاً از </a:t>
            </a:r>
            <a:r>
              <a:rPr lang="fa-IR" b="1" dirty="0" smtClean="0">
                <a:cs typeface="B Lotus" pitchFamily="2" charset="-78"/>
                <a:hlinkClick r:id="rId2" tooltip="زیرساخت بی‌سیم (صفحه وجود ندارد)"/>
              </a:rPr>
              <a:t>«اتصالات </a:t>
            </a:r>
            <a:r>
              <a:rPr lang="fa-IR" b="1" dirty="0">
                <a:cs typeface="B Lotus" pitchFamily="2" charset="-78"/>
                <a:hlinkClick r:id="rId2" tooltip="زیرساخت بی‌سیم (صفحه وجود ندارد)"/>
              </a:rPr>
              <a:t>بی‌سیم»</a:t>
            </a:r>
            <a:r>
              <a:rPr lang="fa-IR" b="1" dirty="0">
                <a:cs typeface="B Lotus" pitchFamily="2" charset="-78"/>
              </a:rPr>
              <a:t> و </a:t>
            </a:r>
            <a:r>
              <a:rPr lang="fa-IR" b="1" dirty="0" smtClean="0">
                <a:cs typeface="B Lotus" pitchFamily="2" charset="-78"/>
                <a:hlinkClick r:id="rId3" action="ppaction://hlinkfile" tooltip="فیبر نوری"/>
              </a:rPr>
              <a:t>«</a:t>
            </a:r>
            <a:r>
              <a:rPr lang="fa-IR" b="1" dirty="0">
                <a:cs typeface="B Lotus" pitchFamily="2" charset="-78"/>
                <a:hlinkClick r:id="rId3" action="ppaction://hlinkfile" tooltip="فیبر نوری"/>
              </a:rPr>
              <a:t>فیبر نوری»</a:t>
            </a:r>
            <a:r>
              <a:rPr lang="fa-IR" b="1" dirty="0">
                <a:cs typeface="B Lotus" pitchFamily="2" charset="-78"/>
              </a:rPr>
              <a:t> جهت ارتباط </a:t>
            </a:r>
            <a:r>
              <a:rPr lang="fa-IR" b="1" dirty="0" smtClean="0">
                <a:cs typeface="B Lotus" pitchFamily="2" charset="-78"/>
              </a:rPr>
              <a:t>کامپیوترهای مختلف </a:t>
            </a:r>
            <a:r>
              <a:rPr lang="fa-IR" b="1" dirty="0">
                <a:cs typeface="B Lotus" pitchFamily="2" charset="-78"/>
              </a:rPr>
              <a:t>استفاده می‌شود</a:t>
            </a:r>
            <a:r>
              <a:rPr lang="fa-IR" b="1" dirty="0" smtClean="0">
                <a:cs typeface="B Lotus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b="1" dirty="0" smtClean="0">
                <a:cs typeface="B Lotus" pitchFamily="2" charset="-78"/>
              </a:rPr>
              <a:t>این شبکه مجموعه ای از چندین شبکه محلی می باشد.</a:t>
            </a:r>
          </a:p>
          <a:p>
            <a:pPr marL="0" indent="0" algn="just" rtl="1">
              <a:buNone/>
            </a:pPr>
            <a:endParaRPr lang="fa-IR" b="1" dirty="0">
              <a:cs typeface="B Lotus" pitchFamily="2" charset="-78"/>
            </a:endParaRPr>
          </a:p>
          <a:p>
            <a:pPr marL="0" indent="0" algn="just" rtl="1">
              <a:buNone/>
            </a:pPr>
            <a:r>
              <a:rPr lang="fa-IR" b="1" dirty="0" smtClean="0">
                <a:solidFill>
                  <a:srgbClr val="800000"/>
                </a:solidFill>
                <a:cs typeface="B Farnaz" pitchFamily="2" charset="-78"/>
              </a:rPr>
              <a:t>تمام شعب بانک ملی در سطح شهرتهران را شبکه </a:t>
            </a:r>
            <a:r>
              <a:rPr lang="en-US" b="1" dirty="0" smtClean="0">
                <a:solidFill>
                  <a:srgbClr val="800000"/>
                </a:solidFill>
                <a:cs typeface="B Farnaz" pitchFamily="2" charset="-78"/>
              </a:rPr>
              <a:t>MAN</a:t>
            </a:r>
            <a:r>
              <a:rPr lang="fa-IR" b="1" dirty="0">
                <a:solidFill>
                  <a:srgbClr val="800000"/>
                </a:solidFill>
                <a:cs typeface="B Farnaz" pitchFamily="2" charset="-78"/>
              </a:rPr>
              <a:t> </a:t>
            </a:r>
            <a:r>
              <a:rPr lang="fa-IR" b="1" dirty="0" smtClean="0">
                <a:solidFill>
                  <a:srgbClr val="800000"/>
                </a:solidFill>
                <a:cs typeface="B Farnaz" pitchFamily="2" charset="-78"/>
              </a:rPr>
              <a:t>تشکیل می دهد.</a:t>
            </a:r>
          </a:p>
          <a:p>
            <a:pPr marL="0" indent="0" algn="just" rtl="1">
              <a:buNone/>
            </a:pPr>
            <a:endParaRPr lang="en-US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38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4" y="1612900"/>
            <a:ext cx="8001000" cy="4400550"/>
          </a:xfrm>
        </p:spPr>
      </p:pic>
    </p:spTree>
    <p:extLst>
      <p:ext uri="{BB962C8B-B14F-4D97-AF65-F5344CB8AC3E}">
        <p14:creationId xmlns:p14="http://schemas.microsoft.com/office/powerpoint/2010/main" val="3538593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rgbClr val="800000"/>
                </a:solidFill>
                <a:cs typeface="B Farnaz" pitchFamily="2" charset="-78"/>
              </a:rPr>
              <a:t>شبکه </a:t>
            </a:r>
            <a:r>
              <a:rPr lang="en-US" dirty="0" smtClean="0">
                <a:solidFill>
                  <a:srgbClr val="800000"/>
                </a:solidFill>
                <a:cs typeface="B Farnaz" pitchFamily="2" charset="-78"/>
              </a:rPr>
              <a:t>WAN</a:t>
            </a:r>
            <a:endParaRPr lang="en-US" dirty="0">
              <a:solidFill>
                <a:srgbClr val="800000"/>
              </a:solidFill>
              <a:cs typeface="B Farnaz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686800" cy="4569371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dirty="0">
                <a:cs typeface="B Mitra" pitchFamily="2" charset="-78"/>
              </a:rPr>
              <a:t>یک «شبکه رایانه‌ای» است </a:t>
            </a:r>
            <a:r>
              <a:rPr lang="fa-IR" dirty="0" smtClean="0">
                <a:cs typeface="B Mitra" pitchFamily="2" charset="-78"/>
              </a:rPr>
              <a:t>که ناحیه </a:t>
            </a:r>
            <a:r>
              <a:rPr lang="fa-IR" dirty="0">
                <a:cs typeface="B Mitra" pitchFamily="2" charset="-78"/>
              </a:rPr>
              <a:t>جغرافیایی وسیعی را پوشش می‌دهد (برای نمونه از یک کشور به کشوری دیگر یا از یک قاره به قاره‌ای دیگر</a:t>
            </a:r>
            <a:r>
              <a:rPr lang="fa-IR" dirty="0" smtClean="0">
                <a:cs typeface="B Mitra" pitchFamily="2" charset="-78"/>
              </a:rPr>
              <a:t>).</a:t>
            </a:r>
            <a:endParaRPr lang="en-US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Mitra" pitchFamily="2" charset="-78"/>
              </a:rPr>
              <a:t>در این شبکه کاربران </a:t>
            </a:r>
            <a:r>
              <a:rPr lang="fa-IR" dirty="0">
                <a:cs typeface="B Mitra" pitchFamily="2" charset="-78"/>
              </a:rPr>
              <a:t>و رایانه‌های یک مکان می‌توانند با کاربران و رایانه‌هایی در مکانهای دیگر در </a:t>
            </a:r>
            <a:r>
              <a:rPr lang="fa-IR" dirty="0" smtClean="0">
                <a:cs typeface="B Mitra" pitchFamily="2" charset="-78"/>
              </a:rPr>
              <a:t>ارتباط باشند.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Mitra" pitchFamily="2" charset="-78"/>
              </a:rPr>
              <a:t>این شبکه شامل کامپیوترهای متعددی در نقاط مختلف جهان است و از لحاظ جغرافیایی شامل چند کشور و قاره می باشد و معروف ترین این شبکه</a:t>
            </a:r>
            <a:r>
              <a:rPr lang="fa-IR" sz="6600" dirty="0" smtClean="0">
                <a:solidFill>
                  <a:srgbClr val="800000"/>
                </a:solidFill>
                <a:cs typeface="B Mitra" pitchFamily="2" charset="-78"/>
              </a:rPr>
              <a:t> اینترنت </a:t>
            </a:r>
            <a:r>
              <a:rPr lang="fa-IR" dirty="0" smtClean="0">
                <a:cs typeface="B Mitra" pitchFamily="2" charset="-78"/>
              </a:rPr>
              <a:t>است.</a:t>
            </a:r>
            <a:endParaRPr lang="en-US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013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18" y="3861048"/>
            <a:ext cx="2728942" cy="272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110"/>
            <a:ext cx="2808312" cy="16067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600" dirty="0" smtClean="0">
                <a:cs typeface="B Yekan" pitchFamily="2" charset="-78"/>
              </a:rPr>
              <a:t>اینترنت</a:t>
            </a:r>
            <a:endParaRPr lang="en-US" sz="6600" dirty="0">
              <a:cs typeface="B Yeka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35280" cy="4853136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cs typeface="B Zar" pitchFamily="2" charset="-78"/>
              </a:rPr>
              <a:t>اینترنت یک </a:t>
            </a:r>
            <a:r>
              <a:rPr lang="fa-IR" b="1" dirty="0" smtClean="0">
                <a:cs typeface="B Zar" pitchFamily="2" charset="-78"/>
              </a:rPr>
              <a:t>شبکه سراسری متصل به هم است که توانایی تبادل اطلاعات را با هم دارند</a:t>
            </a:r>
            <a:endParaRPr lang="fa-IR" b="1" dirty="0" smtClean="0">
              <a:cs typeface="B Za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 smtClean="0">
              <a:cs typeface="B Za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Zar" pitchFamily="2" charset="-78"/>
              </a:rPr>
              <a:t>اینترنت</a:t>
            </a:r>
            <a:r>
              <a:rPr lang="fa-IR" b="1" dirty="0">
                <a:cs typeface="B Zar" pitchFamily="2" charset="-78"/>
              </a:rPr>
              <a:t>، </a:t>
            </a:r>
            <a:r>
              <a:rPr lang="fa-IR" b="1" dirty="0" smtClean="0">
                <a:cs typeface="B Zar" pitchFamily="2" charset="-78"/>
              </a:rPr>
              <a:t>از هزاران کامپیوتر متصل به هم تشکیل شده که از طریق خطوط مخابرات یا ماهواره با هم ارتباط دارند</a:t>
            </a:r>
            <a:endParaRPr lang="fa-IR" b="1" dirty="0" smtClean="0">
              <a:cs typeface="B Za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9417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8532556" cy="656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ar" pitchFamily="2" charset="-78"/>
              </a:rPr>
              <a:t>شبکه اینترنت:امکان ارتباط در زمینه های صوتی،تصویری،نوشتاری و... با سرعت بالا برای کاربران در سراسر جهان فراهم می کند</a:t>
            </a:r>
          </a:p>
          <a:p>
            <a:pPr marL="0" indent="0" algn="r" rtl="1">
              <a:lnSpc>
                <a:spcPct val="160000"/>
              </a:lnSpc>
              <a:buNone/>
            </a:pP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endParaRPr lang="fa-IR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endParaRPr lang="fa-IR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endParaRPr lang="fa-IR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ar" pitchFamily="2" charset="-78"/>
              </a:rPr>
              <a:t>خدمات وب:خدمات وب مانند اتوبان ها و بزرگراه ها می باشد که کشورهایی مختلف جهان را از طریق این اتوبان ها به یکدیگر متصل می کند و تمام مشاغل می توانند به کسب و کار بپردازند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729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2" y="260648"/>
            <a:ext cx="8346792" cy="60974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08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0"/>
                    </a14:imgEffect>
                    <a14:imgEffect>
                      <a14:brightnessContrast bright="11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30" y="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cs typeface="B Jadid" pitchFamily="2" charset="-78"/>
              </a:rPr>
              <a:t>شبکه های کامپیوتری</a:t>
            </a:r>
            <a:endParaRPr lang="en-US" sz="3200" dirty="0">
              <a:cs typeface="B Jadi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79296" cy="4785395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>
                <a:solidFill>
                  <a:srgbClr val="800000"/>
                </a:solidFill>
                <a:cs typeface="B Titr" pitchFamily="2" charset="-78"/>
              </a:rPr>
              <a:t>شبکه‌های کامپیوتری مجموعه‌ای از کامپیوترهای مستقل متصل به یکدیگرند که با یکدیگر ارتباط داشته </a:t>
            </a:r>
            <a:r>
              <a:rPr lang="fa-IR" sz="2800" b="1" dirty="0" smtClean="0">
                <a:solidFill>
                  <a:srgbClr val="800000"/>
                </a:solidFill>
                <a:cs typeface="B Titr" pitchFamily="2" charset="-78"/>
              </a:rPr>
              <a:t>و بتوانند  </a:t>
            </a:r>
            <a:r>
              <a:rPr lang="fa-IR" sz="2800" b="1" dirty="0">
                <a:solidFill>
                  <a:srgbClr val="800000"/>
                </a:solidFill>
                <a:cs typeface="B Titr" pitchFamily="2" charset="-78"/>
              </a:rPr>
              <a:t>تبادل </a:t>
            </a:r>
            <a:r>
              <a:rPr lang="fa-IR" sz="2800" b="1" dirty="0" smtClean="0">
                <a:solidFill>
                  <a:srgbClr val="800000"/>
                </a:solidFill>
                <a:cs typeface="B Titr" pitchFamily="2" charset="-78"/>
              </a:rPr>
              <a:t>اطلاعات ‌کنند.</a:t>
            </a:r>
            <a:r>
              <a:rPr lang="en-US" sz="2800" b="1" dirty="0" smtClean="0">
                <a:solidFill>
                  <a:srgbClr val="800000"/>
                </a:solidFill>
                <a:cs typeface="B Titr" pitchFamily="2" charset="-78"/>
              </a:rPr>
              <a:t> </a:t>
            </a:r>
            <a:r>
              <a:rPr lang="fa-IR" sz="2800" b="1" dirty="0" smtClean="0">
                <a:solidFill>
                  <a:srgbClr val="800000"/>
                </a:solidFill>
                <a:cs typeface="B Titr" pitchFamily="2" charset="-78"/>
              </a:rPr>
              <a:t> 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sz="2800" b="1" dirty="0">
              <a:solidFill>
                <a:srgbClr val="800000"/>
              </a:solidFill>
              <a:cs typeface="B Tit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sz="2800" b="1" dirty="0" smtClean="0">
              <a:solidFill>
                <a:srgbClr val="800000"/>
              </a:solidFill>
              <a:cs typeface="B Tit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sz="2800" b="1" dirty="0">
              <a:solidFill>
                <a:srgbClr val="800000"/>
              </a:solidFill>
              <a:cs typeface="B Tit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sz="2800" b="1" dirty="0" smtClean="0">
              <a:solidFill>
                <a:srgbClr val="800000"/>
              </a:solidFill>
              <a:cs typeface="B Tit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rgbClr val="800000"/>
                </a:solidFill>
                <a:cs typeface="B Titr" pitchFamily="2" charset="-78"/>
              </a:rPr>
              <a:t>یا هرگاه 2 یا چند کامپیوتر را به گونه ای به هم متصل کنیم که بتوانیم از منابع به اشتراک گذاشته استفاده کنیم.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sz="2800" b="1" dirty="0" smtClean="0">
              <a:solidFill>
                <a:srgbClr val="800000"/>
              </a:solidFill>
              <a:cs typeface="B Tit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sz="2800" b="1" dirty="0">
              <a:solidFill>
                <a:srgbClr val="800000"/>
              </a:solidFill>
              <a:cs typeface="B Titr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sz="2800" b="1" dirty="0" smtClean="0">
              <a:solidFill>
                <a:srgbClr val="80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20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5400" dirty="0" smtClean="0">
                <a:solidFill>
                  <a:srgbClr val="800000"/>
                </a:solidFill>
                <a:cs typeface="B Yekan" pitchFamily="2" charset="-78"/>
              </a:rPr>
              <a:t>موتورهای جستجو</a:t>
            </a:r>
            <a:endParaRPr lang="en-US" sz="5400" dirty="0">
              <a:solidFill>
                <a:srgbClr val="800000"/>
              </a:solidFill>
              <a:cs typeface="B Yeka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Zar" pitchFamily="2" charset="-78"/>
              </a:rPr>
              <a:t>با توجه به حجم بالای اطلاعات در اینترنت باید ابزاری برای جستجو این اطلاعات وجود داشته باشد،در اینترنت به این ابزارها موتور جستجو می گویند (مانند </a:t>
            </a:r>
            <a:r>
              <a:rPr lang="en-US" sz="3200" dirty="0" smtClean="0">
                <a:cs typeface="B Zar" pitchFamily="2" charset="-78"/>
              </a:rPr>
              <a:t>Google</a:t>
            </a:r>
            <a:r>
              <a:rPr lang="fa-IR" sz="3200" dirty="0" smtClean="0">
                <a:cs typeface="B Zar" pitchFamily="2" charset="-78"/>
              </a:rPr>
              <a:t>).</a:t>
            </a:r>
            <a:endParaRPr lang="en-US" sz="3200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3200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dirty="0" smtClean="0">
                <a:cs typeface="B Zar" pitchFamily="2" charset="-78"/>
              </a:rPr>
              <a:t>موتور جستجو یک وب سایت است که جستجو از طریق آن در اینترنت انجام می شود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3200" dirty="0" smtClean="0">
              <a:cs typeface="B Za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>
                <a:cs typeface="B Zar" pitchFamily="2" charset="-78"/>
              </a:rPr>
              <a:t>موتور های جستجو را شرکت های مختلف عرضه می کند که هر کدام دارای امکانات و ابزارهای مختلفی برای جستجو  می باشد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>
                <a:cs typeface="B Zar" pitchFamily="2" charset="-78"/>
              </a:rPr>
              <a:t>مانند:</a:t>
            </a:r>
            <a:r>
              <a:rPr lang="en-US" sz="3200" dirty="0" err="1" smtClean="0">
                <a:cs typeface="B Zar" pitchFamily="2" charset="-78"/>
              </a:rPr>
              <a:t>Google,Yahoo</a:t>
            </a:r>
            <a:r>
              <a:rPr lang="en-US" sz="3200" dirty="0" err="1" smtClean="0">
                <a:cs typeface="B Zar" pitchFamily="2" charset="-78"/>
              </a:rPr>
              <a:t>,Bing</a:t>
            </a:r>
            <a:r>
              <a:rPr lang="en-US" sz="3200" dirty="0" smtClean="0">
                <a:cs typeface="B Zar" pitchFamily="2" charset="-78"/>
              </a:rPr>
              <a:t>,…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3200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32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908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800000"/>
                </a:solidFill>
                <a:cs typeface="B Titr" panose="00000700000000000000" pitchFamily="2" charset="-78"/>
              </a:rPr>
              <a:t>هدف از ایجاد شبکه های کامپیوتری</a:t>
            </a:r>
            <a:endParaRPr lang="en-US" sz="3200" dirty="0">
              <a:solidFill>
                <a:srgbClr val="80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28800"/>
            <a:ext cx="8003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به </a:t>
            </a:r>
            <a:r>
              <a:rPr lang="fa-IR" sz="2400" dirty="0">
                <a:cs typeface="B Nazanin" panose="00000400000000000000" pitchFamily="2" charset="-78"/>
              </a:rPr>
              <a:t>طور کلی اهداف زیر در ایجاد یک شبکه کامپیوتری دنبال می شود: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استفاده مشترک از منابع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استفاده از منابع راه دور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افزایش امنیت و انعطاف پذیری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مکانیزه کردن یا اتوماسیون کردن مجموعه ها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Nazanin" panose="00000400000000000000" pitchFamily="2" charset="-78"/>
              </a:rPr>
              <a:t>استفاده بهینه از وقت و امکانات و صرفه جویی د هزینه ها</a:t>
            </a:r>
          </a:p>
        </p:txBody>
      </p:sp>
    </p:spTree>
    <p:extLst>
      <p:ext uri="{BB962C8B-B14F-4D97-AF65-F5344CB8AC3E}">
        <p14:creationId xmlns:p14="http://schemas.microsoft.com/office/powerpoint/2010/main" val="171774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>
                <a:solidFill>
                  <a:srgbClr val="800000"/>
                </a:solidFill>
                <a:cs typeface="B Titr" panose="00000700000000000000" pitchFamily="2" charset="-78"/>
              </a:rPr>
              <a:t>مزایای شبکه های کامپیوتری</a:t>
            </a:r>
            <a:endParaRPr lang="en-US" sz="3600" dirty="0">
              <a:solidFill>
                <a:srgbClr val="80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584" y="1595021"/>
            <a:ext cx="7614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800" b="1" dirty="0">
                <a:cs typeface="B Nazanin" panose="00000400000000000000" pitchFamily="2" charset="-78"/>
              </a:rPr>
              <a:t>استفاده ار منابع مشترک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800" b="1" dirty="0">
                <a:cs typeface="B Nazanin" panose="00000400000000000000" pitchFamily="2" charset="-78"/>
              </a:rPr>
              <a:t>حذف محدودیتهای جغرافیایی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800" b="1" dirty="0">
                <a:cs typeface="B Nazanin" panose="00000400000000000000" pitchFamily="2" charset="-78"/>
              </a:rPr>
              <a:t>تبادل سریع تر و دقیق تر اطلاعات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800" b="1" dirty="0">
                <a:cs typeface="B Nazanin" panose="00000400000000000000" pitchFamily="2" charset="-78"/>
              </a:rPr>
              <a:t>صرفه جویی در هزینه ها</a:t>
            </a:r>
          </a:p>
          <a:p>
            <a:pPr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800" b="1" dirty="0">
                <a:cs typeface="B Nazanin" panose="00000400000000000000" pitchFamily="2" charset="-78"/>
              </a:rPr>
              <a:t>افزایش </a:t>
            </a:r>
            <a:r>
              <a:rPr lang="fa-IR" sz="2800" b="1" dirty="0" smtClean="0">
                <a:cs typeface="B Nazanin" panose="00000400000000000000" pitchFamily="2" charset="-78"/>
              </a:rPr>
              <a:t>امنیت</a:t>
            </a:r>
            <a:endParaRPr lang="fa-IR" sz="280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800" dirty="0" smtClean="0"/>
          </a:p>
          <a:p>
            <a:pPr algn="just" rtl="1">
              <a:lnSpc>
                <a:spcPct val="150000"/>
              </a:lnSpc>
            </a:pPr>
            <a:r>
              <a:rPr lang="fa-IR" sz="2800" dirty="0" smtClean="0"/>
              <a:t>نمونه </a:t>
            </a:r>
            <a:r>
              <a:rPr lang="fa-IR" sz="2800" dirty="0"/>
              <a:t>هایی از شبکه:اینترنت،وب سایت ها و...</a:t>
            </a:r>
          </a:p>
          <a:p>
            <a:pPr algn="just" rtl="1">
              <a:lnSpc>
                <a:spcPct val="150000"/>
              </a:lnSpc>
            </a:pP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465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562074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اجزای اصلی سخت افزاری شبکه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01608" cy="537562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/>
              <a:t>1- </a:t>
            </a:r>
            <a:r>
              <a:rPr lang="fa-IR" dirty="0" smtClean="0"/>
              <a:t>کارت شبکه: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2- کابل شبکه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3- هاب سوئیچ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63" y="1484784"/>
            <a:ext cx="2078198" cy="1483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36912"/>
            <a:ext cx="2656657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01" y="3356992"/>
            <a:ext cx="2689323" cy="262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301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20" y="-13394"/>
            <a:ext cx="5338936" cy="778098"/>
          </a:xfrm>
        </p:spPr>
        <p:txBody>
          <a:bodyPr/>
          <a:lstStyle/>
          <a:p>
            <a:r>
              <a:rPr lang="fa-IR" dirty="0" smtClean="0"/>
              <a:t>سوئیچ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1" y="1700808"/>
            <a:ext cx="4421869" cy="20252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908721"/>
            <a:ext cx="4152462" cy="28803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9552" y="4365106"/>
            <a:ext cx="8352928" cy="216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/>
              <a:t>يکی از عناصر اصلی و مهم در شبکه های کامپيوتری است </a:t>
            </a:r>
            <a:r>
              <a:rPr lang="fa-IR" sz="3600" dirty="0" smtClean="0"/>
              <a:t>و وظیفه آن دریافت </a:t>
            </a:r>
            <a:r>
              <a:rPr lang="fa-IR" sz="3600" dirty="0"/>
              <a:t>وارسال سیگنال </a:t>
            </a:r>
            <a:r>
              <a:rPr lang="fa-IR" sz="3600" dirty="0" smtClean="0"/>
              <a:t>ها در شبکه می باشد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464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850106"/>
          </a:xfrm>
        </p:spPr>
        <p:txBody>
          <a:bodyPr>
            <a:noAutofit/>
          </a:bodyPr>
          <a:lstStyle/>
          <a:p>
            <a:r>
              <a:rPr lang="fa-IR" sz="3600" dirty="0" smtClean="0">
                <a:cs typeface="B Titr" pitchFamily="2" charset="-78"/>
              </a:rPr>
              <a:t>عناصر تشکیل دهنده شبکه </a:t>
            </a:r>
            <a:br>
              <a:rPr lang="fa-IR" sz="3600" dirty="0" smtClean="0">
                <a:cs typeface="B Titr" pitchFamily="2" charset="-78"/>
              </a:rPr>
            </a:br>
            <a:endParaRPr lang="en-US" sz="3600" dirty="0"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09496" cy="554461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smtClean="0">
                <a:solidFill>
                  <a:srgbClr val="800000"/>
                </a:solidFill>
                <a:cs typeface="B Jadid" pitchFamily="2" charset="-78"/>
              </a:rPr>
              <a:t>کامپیوتر سرویس دهنده (سرور): </a:t>
            </a:r>
            <a:r>
              <a:rPr lang="fa-IR" sz="2800" b="1" dirty="0" smtClean="0">
                <a:solidFill>
                  <a:srgbClr val="800000"/>
                </a:solidFill>
                <a:cs typeface="B Mitra" pitchFamily="2" charset="-78"/>
              </a:rPr>
              <a:t>کامپیوتری که سرویس می دهد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800000"/>
                </a:solidFill>
                <a:cs typeface="B Jadid" pitchFamily="2" charset="-78"/>
              </a:rPr>
              <a:t>Mail </a:t>
            </a:r>
            <a:r>
              <a:rPr lang="en-US" sz="2800" dirty="0" err="1" smtClean="0">
                <a:solidFill>
                  <a:srgbClr val="800000"/>
                </a:solidFill>
                <a:cs typeface="B Jadid" pitchFamily="2" charset="-78"/>
              </a:rPr>
              <a:t>Server,Ftp</a:t>
            </a:r>
            <a:r>
              <a:rPr lang="en-US" sz="2800" dirty="0" smtClean="0">
                <a:solidFill>
                  <a:srgbClr val="800000"/>
                </a:solidFill>
                <a:cs typeface="B Jadid" pitchFamily="2" charset="-78"/>
              </a:rPr>
              <a:t> Sever,…</a:t>
            </a:r>
            <a:endParaRPr lang="fa-IR" sz="2800" dirty="0" smtClean="0">
              <a:solidFill>
                <a:srgbClr val="800000"/>
              </a:solidFill>
              <a:cs typeface="B Jadid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800000"/>
                </a:solidFill>
                <a:cs typeface="B Mitra" pitchFamily="2" charset="-78"/>
              </a:rPr>
              <a:t>سرور شبکه را مدیریت، پشتیبانی و از نظر امنیت شبکه را محافظت می کنند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800000"/>
                </a:solidFill>
                <a:cs typeface="B Mitra" pitchFamily="2" charset="-78"/>
              </a:rPr>
              <a:t>سرور به عنوان جزء اصلی شبکه به حساب می آید و در بعضی شبکه ها اختلال در آن باعث ایجاد مشکل و اختلال در شبکه می شود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solidFill>
                <a:srgbClr val="800000"/>
              </a:solidFill>
              <a:cs typeface="B Mitra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>
                <a:solidFill>
                  <a:srgbClr val="800000"/>
                </a:solidFill>
                <a:cs typeface="B Jadid" pitchFamily="2" charset="-78"/>
              </a:rPr>
              <a:t>کامپیوتر سرویس گیرنده (</a:t>
            </a:r>
            <a:r>
              <a:rPr lang="en-US" sz="2800" dirty="0">
                <a:solidFill>
                  <a:srgbClr val="800000"/>
                </a:solidFill>
                <a:cs typeface="B Jadid" pitchFamily="2" charset="-78"/>
              </a:rPr>
              <a:t>Client</a:t>
            </a:r>
            <a:r>
              <a:rPr lang="fa-IR" sz="2800" dirty="0">
                <a:solidFill>
                  <a:srgbClr val="800000"/>
                </a:solidFill>
                <a:cs typeface="B Jadid" pitchFamily="2" charset="-78"/>
              </a:rPr>
              <a:t>) </a:t>
            </a:r>
            <a:r>
              <a:rPr lang="en-US" dirty="0" smtClean="0">
                <a:cs typeface="B Mitra" pitchFamily="2" charset="-78"/>
              </a:rPr>
              <a:t>:</a:t>
            </a:r>
            <a:r>
              <a:rPr lang="fa-IR" dirty="0" smtClean="0">
                <a:cs typeface="B Mitra" pitchFamily="2" charset="-78"/>
              </a:rPr>
              <a:t>این کامپیوترها اطلاعات و خدمات را ازشبکه دریافت می کنند</a:t>
            </a:r>
            <a:endParaRPr lang="en-US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638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 by seyyed hoseini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8964488" cy="557748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sz="3600" dirty="0" smtClean="0">
              <a:solidFill>
                <a:srgbClr val="800000"/>
              </a:solidFill>
              <a:cs typeface="B Mitra" pitchFamily="2" charset="-78"/>
            </a:endParaRPr>
          </a:p>
          <a:p>
            <a:pPr marL="0" indent="0" algn="r" rtl="1">
              <a:buNone/>
            </a:pPr>
            <a:endParaRPr lang="en-US" sz="3600" dirty="0">
              <a:solidFill>
                <a:srgbClr val="800000"/>
              </a:solidFill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fa-IR" sz="3600" dirty="0" smtClean="0">
                <a:solidFill>
                  <a:srgbClr val="800000"/>
                </a:solidFill>
                <a:cs typeface="B Mitra" pitchFamily="2" charset="-78"/>
              </a:rPr>
              <a:t>رسانه </a:t>
            </a:r>
            <a:r>
              <a:rPr lang="fa-IR" sz="3600" dirty="0" smtClean="0">
                <a:solidFill>
                  <a:srgbClr val="800000"/>
                </a:solidFill>
                <a:cs typeface="B Mitra" pitchFamily="2" charset="-78"/>
              </a:rPr>
              <a:t>یا </a:t>
            </a:r>
            <a:r>
              <a:rPr lang="en-US" sz="3600" dirty="0" smtClean="0">
                <a:solidFill>
                  <a:srgbClr val="800000"/>
                </a:solidFill>
                <a:cs typeface="B Mitra" pitchFamily="2" charset="-78"/>
              </a:rPr>
              <a:t>Media</a:t>
            </a:r>
            <a:r>
              <a:rPr lang="fa-IR" sz="3600" dirty="0" smtClean="0">
                <a:solidFill>
                  <a:srgbClr val="800000"/>
                </a:solidFill>
                <a:cs typeface="B Mitra" pitchFamily="2" charset="-78"/>
              </a:rPr>
              <a:t>: </a:t>
            </a:r>
            <a:r>
              <a:rPr lang="fa-IR" sz="3600" dirty="0" smtClean="0">
                <a:cs typeface="B Mitra" pitchFamily="2" charset="-78"/>
              </a:rPr>
              <a:t>شامل کابل ها کانکتورها و کارتهای شبکه و کلیه مواردی است که ارتباط بین کامپیوتر ها را در شبکه میسر می کند</a:t>
            </a:r>
          </a:p>
          <a:p>
            <a:pPr marL="0" indent="0" algn="r" rtl="1">
              <a:buNone/>
            </a:pPr>
            <a:endParaRPr lang="fa-IR" sz="3600" dirty="0">
              <a:cs typeface="B Mitra" pitchFamily="2" charset="-78"/>
            </a:endParaRPr>
          </a:p>
          <a:p>
            <a:pPr marL="0" indent="0" algn="r" rtl="1">
              <a:buNone/>
            </a:pPr>
            <a:r>
              <a:rPr lang="en-US" sz="3600" dirty="0" smtClean="0">
                <a:solidFill>
                  <a:srgbClr val="800000"/>
                </a:solidFill>
                <a:cs typeface="B Mitra" pitchFamily="2" charset="-78"/>
              </a:rPr>
              <a:t/>
            </a:r>
            <a:br>
              <a:rPr lang="en-US" sz="3600" dirty="0" smtClean="0">
                <a:solidFill>
                  <a:srgbClr val="800000"/>
                </a:solidFill>
                <a:cs typeface="B Mitra" pitchFamily="2" charset="-78"/>
              </a:rPr>
            </a:br>
            <a:r>
              <a:rPr lang="fa-IR" sz="3600" dirty="0" smtClean="0">
                <a:solidFill>
                  <a:srgbClr val="800000"/>
                </a:solidFill>
                <a:cs typeface="B Mitra" pitchFamily="2" charset="-78"/>
              </a:rPr>
              <a:t>منابع:</a:t>
            </a:r>
            <a:r>
              <a:rPr lang="fa-IR" sz="3600" dirty="0" smtClean="0">
                <a:cs typeface="B Mitra" pitchFamily="2" charset="-78"/>
              </a:rPr>
              <a:t>به </a:t>
            </a:r>
            <a:r>
              <a:rPr lang="fa-IR" sz="3600" dirty="0" smtClean="0">
                <a:cs typeface="B Mitra" pitchFamily="2" charset="-78"/>
              </a:rPr>
              <a:t>کلیه کارهایی گفته می شود که کامپیوتر سرور در اختیار کلاینت قرار می دهد (پرینتر،</a:t>
            </a:r>
            <a:r>
              <a:rPr lang="en-US" sz="3600" dirty="0" smtClean="0">
                <a:cs typeface="B Mitra" pitchFamily="2" charset="-78"/>
              </a:rPr>
              <a:t>FTP</a:t>
            </a:r>
            <a:r>
              <a:rPr lang="fa-IR" sz="3600" dirty="0" smtClean="0">
                <a:cs typeface="B Mitra" pitchFamily="2" charset="-78"/>
              </a:rPr>
              <a:t>و...)</a:t>
            </a:r>
          </a:p>
        </p:txBody>
      </p:sp>
    </p:spTree>
    <p:extLst>
      <p:ext uri="{BB962C8B-B14F-4D97-AF65-F5344CB8AC3E}">
        <p14:creationId xmlns:p14="http://schemas.microsoft.com/office/powerpoint/2010/main" val="3016823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8469</TotalTime>
  <Words>1294</Words>
  <Application>Microsoft Office PowerPoint</Application>
  <PresentationFormat>On-screen Show (4:3)</PresentationFormat>
  <Paragraphs>164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PowerPoint Presentation</vt:lpstr>
      <vt:lpstr>اسلاید آموزشی مفاهیم پایه  فناوری اطلاعات IT-   شماره 2</vt:lpstr>
      <vt:lpstr>شبکه های کامپیوتری</vt:lpstr>
      <vt:lpstr>هدف از ایجاد شبکه های کامپیوتری</vt:lpstr>
      <vt:lpstr>مزایای شبکه های کامپیوتری</vt:lpstr>
      <vt:lpstr>اجزای اصلی سخت افزاری شبکه</vt:lpstr>
      <vt:lpstr>سوئیچ</vt:lpstr>
      <vt:lpstr>عناصر تشکیل دهنده شبکه  </vt:lpstr>
      <vt:lpstr>PowerPoint Presentation</vt:lpstr>
      <vt:lpstr>پایانه ها</vt:lpstr>
      <vt:lpstr>PowerPoint Presentation</vt:lpstr>
      <vt:lpstr>توپولوژی Topology</vt:lpstr>
      <vt:lpstr>انواع توپولوژی</vt:lpstr>
      <vt:lpstr>ویژگی های توپولوژی خطی</vt:lpstr>
      <vt:lpstr>توپولوژی Star</vt:lpstr>
      <vt:lpstr>ویژگی های توپولوژی ستاره ای</vt:lpstr>
      <vt:lpstr>Ring - توپولوژی حلقوی</vt:lpstr>
      <vt:lpstr>ویژگی های توپولوژی حلقوی</vt:lpstr>
      <vt:lpstr>انواع شبکه از لحاظ گسترده جغرافیایی</vt:lpstr>
      <vt:lpstr> شبکه محلی (LAN):  Local Area Network </vt:lpstr>
      <vt:lpstr>PowerPoint Presentation</vt:lpstr>
      <vt:lpstr>ویژگی های این شبکه </vt:lpstr>
      <vt:lpstr>PowerPoint Presentation</vt:lpstr>
      <vt:lpstr>شبکه های توسعه یافته MAN</vt:lpstr>
      <vt:lpstr>PowerPoint Presentation</vt:lpstr>
      <vt:lpstr>شبکه WAN</vt:lpstr>
      <vt:lpstr>اینترنت</vt:lpstr>
      <vt:lpstr>PowerPoint Presentation</vt:lpstr>
      <vt:lpstr>PowerPoint Presentation</vt:lpstr>
      <vt:lpstr>موتورهای جستجو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اسلاید آموزشی مفاهیم پایه فناوری اطلاعات IT-</dc:title>
  <dc:creator>IT</dc:creator>
  <cp:lastModifiedBy>IT</cp:lastModifiedBy>
  <cp:revision>119</cp:revision>
  <dcterms:created xsi:type="dcterms:W3CDTF">2013-10-03T19:39:05Z</dcterms:created>
  <dcterms:modified xsi:type="dcterms:W3CDTF">2013-10-16T11:03:55Z</dcterms:modified>
</cp:coreProperties>
</file>