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8" r:id="rId1"/>
  </p:sldMasterIdLst>
  <p:sldIdLst>
    <p:sldId id="284"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85" r:id="rId16"/>
    <p:sldId id="271" r:id="rId17"/>
    <p:sldId id="272" r:id="rId18"/>
    <p:sldId id="273" r:id="rId19"/>
    <p:sldId id="274" r:id="rId20"/>
    <p:sldId id="286" r:id="rId21"/>
    <p:sldId id="275" r:id="rId22"/>
    <p:sldId id="276" r:id="rId23"/>
    <p:sldId id="277" r:id="rId24"/>
    <p:sldId id="278" r:id="rId25"/>
    <p:sldId id="279" r:id="rId26"/>
    <p:sldId id="280" r:id="rId27"/>
    <p:sldId id="281" r:id="rId28"/>
    <p:sldId id="282" r:id="rId29"/>
    <p:sldId id="283" r:id="rId30"/>
    <p:sldId id="287"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1717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09374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94974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3955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1766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425695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4/25/2020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4001983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72565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7110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16180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4/25/2020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273647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83802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92268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20608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4/25/2020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803277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01523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4/25/2020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00172032"/>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1974273" y="647700"/>
            <a:ext cx="9809018" cy="5711536"/>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ctr" rtl="1">
              <a:buFont typeface="Wingdings 3" charset="2"/>
              <a:buNone/>
            </a:pPr>
            <a:endParaRPr lang="fa-IR" sz="2800" dirty="0" smtClean="0">
              <a:solidFill>
                <a:srgbClr val="C00000"/>
              </a:solidFill>
              <a:cs typeface="Titr" panose="00000700000000000000" pitchFamily="2" charset="-78"/>
            </a:endParaRPr>
          </a:p>
          <a:p>
            <a:pPr marL="0" indent="0" algn="ctr" rtl="1">
              <a:buFont typeface="Wingdings 3" charset="2"/>
              <a:buNone/>
            </a:pPr>
            <a:r>
              <a:rPr lang="fa-IR" sz="2800" dirty="0" smtClean="0">
                <a:solidFill>
                  <a:srgbClr val="C00000"/>
                </a:solidFill>
                <a:cs typeface="Titr" panose="00000700000000000000" pitchFamily="2" charset="-78"/>
              </a:rPr>
              <a:t>سنجش </a:t>
            </a:r>
            <a:r>
              <a:rPr lang="fa-IR" sz="2800" smtClean="0">
                <a:solidFill>
                  <a:srgbClr val="C00000"/>
                </a:solidFill>
                <a:cs typeface="Titr" panose="00000700000000000000" pitchFamily="2" charset="-78"/>
              </a:rPr>
              <a:t>از  یادگیری با</a:t>
            </a:r>
            <a:endParaRPr lang="fa-IR" sz="2800" dirty="0" smtClean="0">
              <a:solidFill>
                <a:srgbClr val="C00000"/>
              </a:solidFill>
              <a:cs typeface="Titr" panose="00000700000000000000" pitchFamily="2" charset="-78"/>
            </a:endParaRPr>
          </a:p>
          <a:p>
            <a:pPr marL="0" indent="0" algn="ctr" rtl="1">
              <a:buFont typeface="Wingdings 3" charset="2"/>
              <a:buNone/>
            </a:pPr>
            <a:r>
              <a:rPr lang="fa-IR" sz="2800" dirty="0" smtClean="0">
                <a:solidFill>
                  <a:srgbClr val="C00000"/>
                </a:solidFill>
                <a:cs typeface="Titr" panose="00000700000000000000" pitchFamily="2" charset="-78"/>
              </a:rPr>
              <a:t> </a:t>
            </a:r>
          </a:p>
          <a:p>
            <a:pPr marL="0" indent="0" algn="ctr" rtl="1">
              <a:buFont typeface="Wingdings 3" charset="2"/>
              <a:buNone/>
            </a:pPr>
            <a:r>
              <a:rPr lang="fa-IR" sz="3600" dirty="0" smtClean="0">
                <a:solidFill>
                  <a:srgbClr val="C00000"/>
                </a:solidFill>
                <a:cs typeface="Titr" panose="00000700000000000000" pitchFamily="2" charset="-78"/>
              </a:rPr>
              <a:t>آزمون های  تشریحی و کوتاه پاسخ</a:t>
            </a:r>
          </a:p>
          <a:p>
            <a:pPr marL="0" indent="0" algn="ctr" rtl="1">
              <a:buFont typeface="Wingdings 3" charset="2"/>
              <a:buNone/>
            </a:pPr>
            <a:r>
              <a:rPr lang="fa-IR" sz="2800" dirty="0" smtClean="0">
                <a:solidFill>
                  <a:srgbClr val="C00000"/>
                </a:solidFill>
                <a:cs typeface="Titr" panose="00000700000000000000" pitchFamily="2" charset="-78"/>
              </a:rPr>
              <a:t>فصل 10 و 11</a:t>
            </a:r>
          </a:p>
          <a:p>
            <a:pPr marL="0" indent="0" algn="ctr" rtl="1">
              <a:buFont typeface="Wingdings 3" charset="2"/>
              <a:buNone/>
            </a:pPr>
            <a:endParaRPr lang="fa-IR" sz="2800" dirty="0" smtClean="0">
              <a:solidFill>
                <a:srgbClr val="C00000"/>
              </a:solidFill>
              <a:cs typeface="Titr" panose="00000700000000000000" pitchFamily="2" charset="-78"/>
            </a:endParaRPr>
          </a:p>
          <a:p>
            <a:pPr marL="0" indent="0" algn="ctr" rtl="1">
              <a:buFont typeface="Wingdings 3" charset="2"/>
              <a:buNone/>
            </a:pPr>
            <a:r>
              <a:rPr lang="fa-IR" sz="2000" dirty="0" smtClean="0">
                <a:solidFill>
                  <a:srgbClr val="C00000"/>
                </a:solidFill>
                <a:cs typeface="Titr" panose="00000700000000000000" pitchFamily="2" charset="-78"/>
              </a:rPr>
              <a:t>کتاب</a:t>
            </a:r>
            <a:r>
              <a:rPr lang="fa-IR" sz="2800" dirty="0" smtClean="0">
                <a:solidFill>
                  <a:srgbClr val="C00000"/>
                </a:solidFill>
                <a:cs typeface="Titr" panose="00000700000000000000" pitchFamily="2" charset="-78"/>
              </a:rPr>
              <a:t> </a:t>
            </a:r>
            <a:r>
              <a:rPr lang="fa-IR" sz="2000" dirty="0" smtClean="0">
                <a:solidFill>
                  <a:srgbClr val="C00000"/>
                </a:solidFill>
                <a:cs typeface="Titr" panose="00000700000000000000" pitchFamily="2" charset="-78"/>
              </a:rPr>
              <a:t>اندازه گیری، سنجش و ارزشیابی آموزشی</a:t>
            </a:r>
          </a:p>
          <a:p>
            <a:pPr marL="0" indent="0" algn="ctr" rtl="1">
              <a:buFont typeface="Wingdings 3" charset="2"/>
              <a:buNone/>
            </a:pPr>
            <a:endParaRPr lang="fa-IR" sz="2000" dirty="0" smtClean="0">
              <a:solidFill>
                <a:srgbClr val="C00000"/>
              </a:solidFill>
              <a:cs typeface="Titr" panose="00000700000000000000" pitchFamily="2" charset="-78"/>
            </a:endParaRPr>
          </a:p>
          <a:p>
            <a:pPr marL="0" indent="0" algn="ctr" rtl="1">
              <a:buFont typeface="Wingdings 3" charset="2"/>
              <a:buNone/>
            </a:pPr>
            <a:endParaRPr lang="en-US" sz="2800" dirty="0">
              <a:solidFill>
                <a:schemeClr val="tx1"/>
              </a:solidFill>
              <a:cs typeface="Titr" panose="00000700000000000000" pitchFamily="2" charset="-78"/>
            </a:endParaRPr>
          </a:p>
        </p:txBody>
      </p:sp>
      <p:pic>
        <p:nvPicPr>
          <p:cNvPr id="7" name="Content Placeholder 3"/>
          <p:cNvPicPr>
            <a:picLocks noChangeAspect="1"/>
          </p:cNvPicPr>
          <p:nvPr/>
        </p:nvPicPr>
        <p:blipFill>
          <a:blip r:embed="rId2">
            <a:extLst>
              <a:ext uri="{BEBA8EAE-BF5A-486C-A8C5-ECC9F3942E4B}">
                <a14:imgProps xmlns:a14="http://schemas.microsoft.com/office/drawing/2010/main">
                  <a14:imgLayer r:embed="rId3">
                    <a14:imgEffect>
                      <a14:artisticGlowDiffused/>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5444836" y="4778086"/>
            <a:ext cx="2867891" cy="1851314"/>
          </a:xfrm>
          <a:prstGeom prst="ellipse">
            <a:avLst/>
          </a:prstGeom>
          <a:ln>
            <a:noFill/>
          </a:ln>
          <a:effectLst>
            <a:softEdge rad="112500"/>
          </a:effectLst>
        </p:spPr>
      </p:pic>
    </p:spTree>
    <p:extLst>
      <p:ext uri="{BB962C8B-B14F-4D97-AF65-F5344CB8AC3E}">
        <p14:creationId xmlns:p14="http://schemas.microsoft.com/office/powerpoint/2010/main" val="7708377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218864"/>
            <a:ext cx="6288375" cy="1280890"/>
          </a:xfrm>
        </p:spPr>
        <p:txBody>
          <a:bodyPr/>
          <a:lstStyle/>
          <a:p>
            <a:pPr algn="ctr" rtl="1"/>
            <a:r>
              <a:rPr lang="en-US" dirty="0">
                <a:solidFill>
                  <a:srgbClr val="C00000"/>
                </a:solidFill>
                <a:cs typeface="Titr" panose="00000700000000000000" pitchFamily="2" charset="-78"/>
              </a:rPr>
              <a:t/>
            </a:r>
            <a:br>
              <a:rPr lang="en-US" dirty="0">
                <a:solidFill>
                  <a:srgbClr val="C00000"/>
                </a:solidFill>
                <a:cs typeface="Titr" panose="00000700000000000000" pitchFamily="2" charset="-78"/>
              </a:rPr>
            </a:br>
            <a:r>
              <a:rPr lang="fa-IR" sz="2800" dirty="0">
                <a:solidFill>
                  <a:srgbClr val="C00000"/>
                </a:solidFill>
                <a:cs typeface="Titr" panose="00000700000000000000" pitchFamily="2" charset="-78"/>
              </a:rPr>
              <a:t>قواعد تصحیح </a:t>
            </a:r>
            <a:r>
              <a:rPr lang="fa-IR" sz="2800" dirty="0" smtClean="0">
                <a:solidFill>
                  <a:srgbClr val="C00000"/>
                </a:solidFill>
                <a:cs typeface="Titr" panose="00000700000000000000" pitchFamily="2" charset="-78"/>
              </a:rPr>
              <a:t>پاسخ های </a:t>
            </a:r>
            <a:r>
              <a:rPr lang="fa-IR" sz="2800" dirty="0">
                <a:solidFill>
                  <a:srgbClr val="C00000"/>
                </a:solidFill>
                <a:cs typeface="Titr" panose="00000700000000000000" pitchFamily="2" charset="-78"/>
              </a:rPr>
              <a:t>سوالهای تشریحی</a:t>
            </a:r>
            <a:endParaRPr lang="en-US" sz="2800" dirty="0">
              <a:solidFill>
                <a:srgbClr val="C00000"/>
              </a:solidFill>
              <a:cs typeface="Titr" panose="00000700000000000000" pitchFamily="2" charset="-78"/>
            </a:endParaRPr>
          </a:p>
        </p:txBody>
      </p:sp>
      <p:sp>
        <p:nvSpPr>
          <p:cNvPr id="3" name="Content Placeholder 2"/>
          <p:cNvSpPr>
            <a:spLocks noGrp="1"/>
          </p:cNvSpPr>
          <p:nvPr>
            <p:ph idx="1"/>
          </p:nvPr>
        </p:nvSpPr>
        <p:spPr>
          <a:xfrm>
            <a:off x="1610592" y="1735282"/>
            <a:ext cx="10390908" cy="4690257"/>
          </a:xfrm>
        </p:spPr>
        <p:txBody>
          <a:bodyPr>
            <a:noAutofit/>
          </a:bodyPr>
          <a:lstStyle/>
          <a:p>
            <a:pPr marL="0" indent="0" algn="just" rtl="1">
              <a:buNone/>
            </a:pPr>
            <a:r>
              <a:rPr lang="fa-IR" sz="2000" b="1" dirty="0" smtClean="0">
                <a:solidFill>
                  <a:srgbClr val="C00000"/>
                </a:solidFill>
                <a:cs typeface="B Nazanin" panose="00000400000000000000" pitchFamily="2" charset="-78"/>
              </a:rPr>
              <a:t>1.پاسخ های سوال های </a:t>
            </a:r>
            <a:r>
              <a:rPr lang="fa-IR" sz="2000" b="1" dirty="0">
                <a:solidFill>
                  <a:srgbClr val="C00000"/>
                </a:solidFill>
                <a:cs typeface="B Nazanin" panose="00000400000000000000" pitchFamily="2" charset="-78"/>
              </a:rPr>
              <a:t>تشریحی را تنها بر اساس هدفی که در سوال گنجانیده شده است تصحیح کنید.</a:t>
            </a:r>
          </a:p>
          <a:p>
            <a:pPr marL="0" indent="0" algn="just" rtl="1">
              <a:buNone/>
            </a:pPr>
            <a:r>
              <a:rPr lang="fa-IR" sz="2000" dirty="0">
                <a:solidFill>
                  <a:schemeClr val="tx1"/>
                </a:solidFill>
                <a:cs typeface="B Nazanin" panose="00000400000000000000" pitchFamily="2" charset="-78"/>
              </a:rPr>
              <a:t>از دخالت دادن نکات دستوری،املایی،انشایی،خوشنویسی،و جز اینها خودداری کنید</a:t>
            </a:r>
            <a:r>
              <a:rPr lang="fa-IR" sz="2000" dirty="0" smtClean="0">
                <a:solidFill>
                  <a:schemeClr val="tx1"/>
                </a:solidFill>
                <a:cs typeface="B Nazanin" panose="00000400000000000000" pitchFamily="2" charset="-78"/>
              </a:rPr>
              <a:t>. این </a:t>
            </a:r>
            <a:r>
              <a:rPr lang="fa-IR" sz="2000" dirty="0">
                <a:solidFill>
                  <a:schemeClr val="tx1"/>
                </a:solidFill>
                <a:cs typeface="B Nazanin" panose="00000400000000000000" pitchFamily="2" charset="-78"/>
              </a:rPr>
              <a:t>نکات را تنها وقتی که امتحان مربوط به دستور زبان فارسی،املا</a:t>
            </a:r>
            <a:r>
              <a:rPr lang="fa-IR" sz="2000" dirty="0" smtClean="0">
                <a:solidFill>
                  <a:schemeClr val="tx1"/>
                </a:solidFill>
                <a:cs typeface="B Nazanin" panose="00000400000000000000" pitchFamily="2" charset="-78"/>
              </a:rPr>
              <a:t>، و </a:t>
            </a:r>
            <a:r>
              <a:rPr lang="fa-IR" sz="2000" dirty="0">
                <a:solidFill>
                  <a:schemeClr val="tx1"/>
                </a:solidFill>
                <a:cs typeface="B Nazanin" panose="00000400000000000000" pitchFamily="2" charset="-78"/>
              </a:rPr>
              <a:t>خوشنویسی است</a:t>
            </a:r>
          </a:p>
          <a:p>
            <a:pPr marL="0" indent="0" algn="just" rtl="1">
              <a:buNone/>
            </a:pPr>
            <a:r>
              <a:rPr lang="fa-IR" sz="2000" b="1" dirty="0" smtClean="0">
                <a:solidFill>
                  <a:srgbClr val="C00000"/>
                </a:solidFill>
                <a:cs typeface="B Nazanin" panose="00000400000000000000" pitchFamily="2" charset="-78"/>
              </a:rPr>
              <a:t>2.پاسخ ها </a:t>
            </a:r>
            <a:r>
              <a:rPr lang="fa-IR" sz="2000" b="1" dirty="0">
                <a:solidFill>
                  <a:srgbClr val="C00000"/>
                </a:solidFill>
                <a:cs typeface="B Nazanin" panose="00000400000000000000" pitchFamily="2" charset="-78"/>
              </a:rPr>
              <a:t>را سوال به سوال تصحیح کنید نه برگه به برگه.</a:t>
            </a:r>
          </a:p>
          <a:p>
            <a:pPr marL="0" indent="0" algn="just" rtl="1">
              <a:buNone/>
            </a:pPr>
            <a:r>
              <a:rPr lang="fa-IR" sz="2000" dirty="0">
                <a:solidFill>
                  <a:schemeClr val="tx1"/>
                </a:solidFill>
                <a:cs typeface="B Nazanin" panose="00000400000000000000" pitchFamily="2" charset="-78"/>
              </a:rPr>
              <a:t>یعنی در ابتدا پاسخ سوال اول همه برگه ها یا ورقه ها را تصحیح کنید</a:t>
            </a:r>
            <a:r>
              <a:rPr lang="fa-IR" sz="2000" dirty="0" smtClean="0">
                <a:solidFill>
                  <a:schemeClr val="tx1"/>
                </a:solidFill>
                <a:cs typeface="B Nazanin" panose="00000400000000000000" pitchFamily="2" charset="-78"/>
              </a:rPr>
              <a:t>، بعد پاسخ های </a:t>
            </a:r>
            <a:r>
              <a:rPr lang="fa-IR" sz="2000" dirty="0">
                <a:solidFill>
                  <a:schemeClr val="tx1"/>
                </a:solidFill>
                <a:cs typeface="B Nazanin" panose="00000400000000000000" pitchFamily="2" charset="-78"/>
              </a:rPr>
              <a:t>سوال دوم همه برگه ها را وهمین طور تا آخر.این روش امکان مقایسه </a:t>
            </a:r>
            <a:r>
              <a:rPr lang="fa-IR" sz="2000" dirty="0" smtClean="0">
                <a:solidFill>
                  <a:schemeClr val="tx1"/>
                </a:solidFill>
                <a:cs typeface="B Nazanin" panose="00000400000000000000" pitchFamily="2" charset="-78"/>
              </a:rPr>
              <a:t>پاسخ های آزمون شوندگان </a:t>
            </a:r>
            <a:r>
              <a:rPr lang="fa-IR" sz="2000" dirty="0">
                <a:solidFill>
                  <a:schemeClr val="tx1"/>
                </a:solidFill>
                <a:cs typeface="B Nazanin" panose="00000400000000000000" pitchFamily="2" charset="-78"/>
              </a:rPr>
              <a:t>مختلف به یک سوال را فراهم می آورد</a:t>
            </a:r>
            <a:r>
              <a:rPr lang="fa-IR" sz="2000" dirty="0" smtClean="0">
                <a:solidFill>
                  <a:schemeClr val="tx1"/>
                </a:solidFill>
                <a:cs typeface="B Nazanin" panose="00000400000000000000" pitchFamily="2" charset="-78"/>
              </a:rPr>
              <a:t>، کار </a:t>
            </a:r>
            <a:r>
              <a:rPr lang="fa-IR" sz="2000" dirty="0">
                <a:solidFill>
                  <a:schemeClr val="tx1"/>
                </a:solidFill>
                <a:cs typeface="B Nazanin" panose="00000400000000000000" pitchFamily="2" charset="-78"/>
              </a:rPr>
              <a:t>نمره گذاری به آن سوال را آسان </a:t>
            </a:r>
            <a:r>
              <a:rPr lang="fa-IR" sz="2000" dirty="0" smtClean="0">
                <a:solidFill>
                  <a:schemeClr val="tx1"/>
                </a:solidFill>
                <a:cs typeface="B Nazanin" panose="00000400000000000000" pitchFamily="2" charset="-78"/>
              </a:rPr>
              <a:t>می سازد.</a:t>
            </a:r>
            <a:endParaRPr lang="fa-IR" sz="2000" dirty="0">
              <a:solidFill>
                <a:schemeClr val="tx1"/>
              </a:solidFill>
              <a:cs typeface="B Nazanin" panose="00000400000000000000" pitchFamily="2" charset="-78"/>
            </a:endParaRPr>
          </a:p>
          <a:p>
            <a:pPr marL="0" indent="0" algn="just" rtl="1">
              <a:buNone/>
            </a:pPr>
            <a:r>
              <a:rPr lang="fa-IR" sz="2000" b="1" dirty="0">
                <a:solidFill>
                  <a:srgbClr val="C00000"/>
                </a:solidFill>
                <a:cs typeface="B Nazanin" panose="00000400000000000000" pitchFamily="2" charset="-78"/>
              </a:rPr>
              <a:t>3.هنگام تصحیح برگه های امتحانی از شناسایی نام صاحبان آنها خودداری کنید.</a:t>
            </a:r>
          </a:p>
          <a:p>
            <a:pPr marL="0" indent="0" algn="just" rtl="1">
              <a:buNone/>
            </a:pPr>
            <a:r>
              <a:rPr lang="fa-IR" sz="2000" dirty="0">
                <a:solidFill>
                  <a:schemeClr val="tx1"/>
                </a:solidFill>
                <a:cs typeface="B Nazanin" panose="00000400000000000000" pitchFamily="2" charset="-78"/>
              </a:rPr>
              <a:t>اگر معلم در هنگام تصحیح برگه های امتحانی صاحبان آنها را نشناسد از دخالت نظر شخصی در نمره دادن که یکی از معایب بزرگ </a:t>
            </a:r>
            <a:r>
              <a:rPr lang="fa-IR" sz="2000" dirty="0" smtClean="0">
                <a:solidFill>
                  <a:schemeClr val="tx1"/>
                </a:solidFill>
                <a:cs typeface="B Nazanin" panose="00000400000000000000" pitchFamily="2" charset="-78"/>
              </a:rPr>
              <a:t>آرمون های </a:t>
            </a:r>
            <a:r>
              <a:rPr lang="fa-IR" sz="2000" dirty="0">
                <a:solidFill>
                  <a:schemeClr val="tx1"/>
                </a:solidFill>
                <a:cs typeface="B Nazanin" panose="00000400000000000000" pitchFamily="2" charset="-78"/>
              </a:rPr>
              <a:t>تشریحی است کاسته خواهد شد.</a:t>
            </a:r>
          </a:p>
          <a:p>
            <a:pPr marL="0" indent="0" algn="just" rtl="1">
              <a:buNone/>
            </a:pPr>
            <a:r>
              <a:rPr lang="fa-IR" sz="2000" dirty="0">
                <a:solidFill>
                  <a:schemeClr val="tx1"/>
                </a:solidFill>
                <a:cs typeface="B Nazanin" panose="00000400000000000000" pitchFamily="2" charset="-78"/>
              </a:rPr>
              <a:t>برای این منظور از </a:t>
            </a:r>
            <a:r>
              <a:rPr lang="fa-IR" sz="2000" dirty="0" smtClean="0">
                <a:solidFill>
                  <a:schemeClr val="tx1"/>
                </a:solidFill>
                <a:cs typeface="B Nazanin" panose="00000400000000000000" pitchFamily="2" charset="-78"/>
              </a:rPr>
              <a:t>سربرگ های ورق ها </a:t>
            </a:r>
            <a:r>
              <a:rPr lang="fa-IR" sz="2000" dirty="0">
                <a:solidFill>
                  <a:schemeClr val="tx1"/>
                </a:solidFill>
                <a:cs typeface="B Nazanin" panose="00000400000000000000" pitchFamily="2" charset="-78"/>
              </a:rPr>
              <a:t>که مشخصات پاسخ دهندگان بر روی آنها نوشته </a:t>
            </a:r>
            <a:r>
              <a:rPr lang="fa-IR" sz="2000" dirty="0" smtClean="0">
                <a:solidFill>
                  <a:schemeClr val="tx1"/>
                </a:solidFill>
                <a:cs typeface="B Nazanin" panose="00000400000000000000" pitchFamily="2" charset="-78"/>
              </a:rPr>
              <a:t>می شود </a:t>
            </a:r>
            <a:r>
              <a:rPr lang="fa-IR" sz="2000" dirty="0">
                <a:solidFill>
                  <a:schemeClr val="tx1"/>
                </a:solidFill>
                <a:cs typeface="B Nazanin" panose="00000400000000000000" pitchFamily="2" charset="-78"/>
              </a:rPr>
              <a:t>ودر وقت تصحیح از آنها جدا </a:t>
            </a:r>
            <a:r>
              <a:rPr lang="fa-IR" sz="2000" dirty="0" smtClean="0">
                <a:solidFill>
                  <a:schemeClr val="tx1"/>
                </a:solidFill>
                <a:cs typeface="B Nazanin" panose="00000400000000000000" pitchFamily="2" charset="-78"/>
              </a:rPr>
              <a:t>می گردد </a:t>
            </a:r>
            <a:r>
              <a:rPr lang="fa-IR" sz="2000" dirty="0">
                <a:solidFill>
                  <a:schemeClr val="tx1"/>
                </a:solidFill>
                <a:cs typeface="B Nazanin" panose="00000400000000000000" pitchFamily="2" charset="-78"/>
              </a:rPr>
              <a:t>استفاده کنید.</a:t>
            </a:r>
          </a:p>
          <a:p>
            <a:pPr marL="0" indent="0" algn="just" rtl="1">
              <a:buNone/>
            </a:pPr>
            <a:endParaRPr lang="en-US" sz="2000" dirty="0">
              <a:solidFill>
                <a:schemeClr val="accent2">
                  <a:lumMod val="50000"/>
                </a:schemeClr>
              </a:solidFill>
              <a:cs typeface="B Nazanin" panose="00000400000000000000" pitchFamily="2" charset="-78"/>
            </a:endParaRPr>
          </a:p>
        </p:txBody>
      </p:sp>
    </p:spTree>
    <p:extLst>
      <p:ext uri="{BB962C8B-B14F-4D97-AF65-F5344CB8AC3E}">
        <p14:creationId xmlns:p14="http://schemas.microsoft.com/office/powerpoint/2010/main" val="15383491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6455" y="729442"/>
            <a:ext cx="10006445" cy="5675602"/>
          </a:xfrm>
        </p:spPr>
        <p:txBody>
          <a:bodyPr>
            <a:normAutofit/>
          </a:bodyPr>
          <a:lstStyle/>
          <a:p>
            <a:pPr marL="0" indent="0" algn="just" rtl="1">
              <a:buNone/>
            </a:pPr>
            <a:r>
              <a:rPr lang="fa-IR" sz="2000" b="1" dirty="0">
                <a:solidFill>
                  <a:srgbClr val="C00000"/>
                </a:solidFill>
                <a:cs typeface="B Nazanin" panose="00000400000000000000" pitchFamily="2" charset="-78"/>
              </a:rPr>
              <a:t>4.در صورت امکان،از یکی دونفر از همکارانتان بخواهید تا </a:t>
            </a:r>
            <a:r>
              <a:rPr lang="fa-IR" sz="2000" b="1" dirty="0" smtClean="0">
                <a:solidFill>
                  <a:srgbClr val="C00000"/>
                </a:solidFill>
                <a:cs typeface="B Nazanin" panose="00000400000000000000" pitchFamily="2" charset="-78"/>
              </a:rPr>
              <a:t>سوال هایی </a:t>
            </a:r>
            <a:r>
              <a:rPr lang="fa-IR" sz="2000" b="1" dirty="0">
                <a:solidFill>
                  <a:srgbClr val="C00000"/>
                </a:solidFill>
                <a:cs typeface="B Nazanin" panose="00000400000000000000" pitchFamily="2" charset="-78"/>
              </a:rPr>
              <a:t>را که شما تصحیح کرده اید تصحیح کنند.</a:t>
            </a:r>
          </a:p>
          <a:p>
            <a:pPr marL="0" indent="0" algn="just" rtl="1">
              <a:buNone/>
            </a:pPr>
            <a:r>
              <a:rPr lang="fa-IR" sz="2400" dirty="0">
                <a:solidFill>
                  <a:schemeClr val="tx1"/>
                </a:solidFill>
                <a:cs typeface="B Nazanin" panose="00000400000000000000" pitchFamily="2" charset="-78"/>
              </a:rPr>
              <a:t>این روش تنها راه بررسی عینیت و دقت ارزشیابی شما از </a:t>
            </a:r>
            <a:r>
              <a:rPr lang="fa-IR" sz="2400" dirty="0" smtClean="0">
                <a:solidFill>
                  <a:schemeClr val="tx1"/>
                </a:solidFill>
                <a:cs typeface="B Nazanin" panose="00000400000000000000" pitchFamily="2" charset="-78"/>
              </a:rPr>
              <a:t>پاسخ های </a:t>
            </a:r>
            <a:r>
              <a:rPr lang="fa-IR" sz="2400" dirty="0">
                <a:solidFill>
                  <a:schemeClr val="tx1"/>
                </a:solidFill>
                <a:cs typeface="B Nazanin" panose="00000400000000000000" pitchFamily="2" charset="-78"/>
              </a:rPr>
              <a:t>دانش آموزان است</a:t>
            </a:r>
            <a:r>
              <a:rPr lang="fa-IR" sz="2400" dirty="0" smtClean="0">
                <a:solidFill>
                  <a:schemeClr val="tx1"/>
                </a:solidFill>
                <a:cs typeface="B Nazanin" panose="00000400000000000000" pitchFamily="2" charset="-78"/>
              </a:rPr>
              <a:t>. این </a:t>
            </a:r>
            <a:r>
              <a:rPr lang="fa-IR" sz="2400" dirty="0">
                <a:solidFill>
                  <a:schemeClr val="tx1"/>
                </a:solidFill>
                <a:cs typeface="B Nazanin" panose="00000400000000000000" pitchFamily="2" charset="-78"/>
              </a:rPr>
              <a:t>کار باید بدون آگاهی طرفین از نمرات یکدیگر وبدون مشورت باهم صورت پذیرد</a:t>
            </a:r>
            <a:r>
              <a:rPr lang="fa-IR" sz="2400" dirty="0" smtClean="0">
                <a:solidFill>
                  <a:schemeClr val="tx1"/>
                </a:solidFill>
                <a:cs typeface="B Nazanin" panose="00000400000000000000" pitchFamily="2" charset="-78"/>
              </a:rPr>
              <a:t>. این </a:t>
            </a:r>
            <a:r>
              <a:rPr lang="fa-IR" sz="2400" dirty="0">
                <a:solidFill>
                  <a:schemeClr val="tx1"/>
                </a:solidFill>
                <a:cs typeface="B Nazanin" panose="00000400000000000000" pitchFamily="2" charset="-78"/>
              </a:rPr>
              <a:t>روش نمره گذاری در شرایطی که قرار است نتایج ارزشیابی برای </a:t>
            </a:r>
            <a:r>
              <a:rPr lang="fa-IR" sz="2400" dirty="0" smtClean="0">
                <a:solidFill>
                  <a:schemeClr val="tx1"/>
                </a:solidFill>
                <a:cs typeface="B Nazanin" panose="00000400000000000000" pitchFamily="2" charset="-78"/>
              </a:rPr>
              <a:t>تصمیم های </a:t>
            </a:r>
            <a:r>
              <a:rPr lang="fa-IR" sz="2400" dirty="0">
                <a:solidFill>
                  <a:schemeClr val="tx1"/>
                </a:solidFill>
                <a:cs typeface="B Nazanin" panose="00000400000000000000" pitchFamily="2" charset="-78"/>
              </a:rPr>
              <a:t>مهم و غیرقابل بازگشت به کار رود</a:t>
            </a:r>
            <a:r>
              <a:rPr lang="fa-IR" sz="2400" dirty="0" smtClean="0">
                <a:solidFill>
                  <a:schemeClr val="tx1"/>
                </a:solidFill>
                <a:cs typeface="B Nazanin" panose="00000400000000000000" pitchFamily="2" charset="-78"/>
              </a:rPr>
              <a:t>.</a:t>
            </a:r>
          </a:p>
          <a:p>
            <a:pPr marL="0" indent="0" algn="just" rtl="1">
              <a:buNone/>
            </a:pPr>
            <a:endParaRPr lang="fa-IR" sz="2400" dirty="0">
              <a:solidFill>
                <a:schemeClr val="tx1"/>
              </a:solidFill>
              <a:cs typeface="B Nazanin" panose="00000400000000000000" pitchFamily="2" charset="-78"/>
            </a:endParaRPr>
          </a:p>
          <a:p>
            <a:pPr marL="0" indent="0" algn="just" rtl="1">
              <a:buNone/>
            </a:pPr>
            <a:r>
              <a:rPr lang="fa-IR" sz="2000" b="1" dirty="0">
                <a:solidFill>
                  <a:srgbClr val="C00000"/>
                </a:solidFill>
                <a:cs typeface="B Nazanin" panose="00000400000000000000" pitchFamily="2" charset="-78"/>
              </a:rPr>
              <a:t>5.تمام </a:t>
            </a:r>
            <a:r>
              <a:rPr lang="fa-IR" sz="2000" b="1" dirty="0" smtClean="0">
                <a:solidFill>
                  <a:srgbClr val="C00000"/>
                </a:solidFill>
                <a:cs typeface="B Nazanin" panose="00000400000000000000" pitchFamily="2" charset="-78"/>
              </a:rPr>
              <a:t>پاسخ های </a:t>
            </a:r>
            <a:r>
              <a:rPr lang="fa-IR" sz="2000" b="1" dirty="0">
                <a:solidFill>
                  <a:srgbClr val="C00000"/>
                </a:solidFill>
                <a:cs typeface="B Nazanin" panose="00000400000000000000" pitchFamily="2" charset="-78"/>
              </a:rPr>
              <a:t>آزمون شوندگان به یک سوال را در یک نشست وبدون وقفه زمانی تصحیح کنید.</a:t>
            </a:r>
          </a:p>
          <a:p>
            <a:pPr marL="0" indent="0" algn="just" rtl="1">
              <a:buNone/>
            </a:pPr>
            <a:r>
              <a:rPr lang="fa-IR" sz="2400" dirty="0" smtClean="0">
                <a:solidFill>
                  <a:schemeClr val="tx1"/>
                </a:solidFill>
                <a:cs typeface="B Nazanin" panose="00000400000000000000" pitchFamily="2" charset="-78"/>
              </a:rPr>
              <a:t>اگر پاسخ های </a:t>
            </a:r>
            <a:r>
              <a:rPr lang="fa-IR" sz="2400" dirty="0">
                <a:solidFill>
                  <a:schemeClr val="tx1"/>
                </a:solidFill>
                <a:cs typeface="B Nazanin" panose="00000400000000000000" pitchFamily="2" charset="-78"/>
              </a:rPr>
              <a:t>تعدادی از آزمون شوندگان را امروز وتعدادی دیگر را روز بعد تصحیح کنید ممکن است عوامل مختلف در نحوه ارزشیابی شما تاثیر بگذارند</a:t>
            </a:r>
            <a:r>
              <a:rPr lang="fa-IR" sz="2400" dirty="0" smtClean="0">
                <a:solidFill>
                  <a:schemeClr val="tx1"/>
                </a:solidFill>
                <a:cs typeface="B Nazanin" panose="00000400000000000000" pitchFamily="2" charset="-78"/>
              </a:rPr>
              <a:t>.</a:t>
            </a:r>
          </a:p>
          <a:p>
            <a:pPr marL="0" indent="0" algn="just" rtl="1">
              <a:buNone/>
            </a:pPr>
            <a:endParaRPr lang="fa-IR" sz="2400" dirty="0">
              <a:solidFill>
                <a:schemeClr val="tx1"/>
              </a:solidFill>
              <a:cs typeface="B Nazanin" panose="00000400000000000000" pitchFamily="2" charset="-78"/>
            </a:endParaRPr>
          </a:p>
          <a:p>
            <a:pPr marL="0" indent="0" algn="just" rtl="1">
              <a:buNone/>
            </a:pPr>
            <a:r>
              <a:rPr lang="fa-IR" sz="2000" b="1" dirty="0">
                <a:solidFill>
                  <a:srgbClr val="C00000"/>
                </a:solidFill>
                <a:cs typeface="B Nazanin" panose="00000400000000000000" pitchFamily="2" charset="-78"/>
              </a:rPr>
              <a:t>6.به نمرات </a:t>
            </a:r>
            <a:r>
              <a:rPr lang="fa-IR" sz="2000" b="1" dirty="0" smtClean="0">
                <a:solidFill>
                  <a:srgbClr val="C00000"/>
                </a:solidFill>
                <a:cs typeface="B Nazanin" panose="00000400000000000000" pitchFamily="2" charset="-78"/>
              </a:rPr>
              <a:t>سوال هایی </a:t>
            </a:r>
            <a:r>
              <a:rPr lang="fa-IR" sz="2000" b="1" dirty="0">
                <a:solidFill>
                  <a:srgbClr val="C00000"/>
                </a:solidFill>
                <a:cs typeface="B Nazanin" panose="00000400000000000000" pitchFamily="2" charset="-78"/>
              </a:rPr>
              <a:t>که قبلا تصحیح کرده اید نگاه نکنید.</a:t>
            </a:r>
          </a:p>
          <a:p>
            <a:pPr marL="0" indent="0" algn="just" rtl="1">
              <a:buNone/>
            </a:pPr>
            <a:r>
              <a:rPr lang="fa-IR" sz="2400" dirty="0">
                <a:solidFill>
                  <a:schemeClr val="tx1"/>
                </a:solidFill>
                <a:cs typeface="B Nazanin" panose="00000400000000000000" pitchFamily="2" charset="-78"/>
              </a:rPr>
              <a:t>نمرات </a:t>
            </a:r>
            <a:r>
              <a:rPr lang="fa-IR" sz="2400" dirty="0" smtClean="0">
                <a:solidFill>
                  <a:schemeClr val="tx1"/>
                </a:solidFill>
                <a:cs typeface="B Nazanin" panose="00000400000000000000" pitchFamily="2" charset="-78"/>
              </a:rPr>
              <a:t>سوال هایی </a:t>
            </a:r>
            <a:r>
              <a:rPr lang="fa-IR" sz="2400" dirty="0">
                <a:solidFill>
                  <a:schemeClr val="tx1"/>
                </a:solidFill>
                <a:cs typeface="B Nazanin" panose="00000400000000000000" pitchFamily="2" charset="-78"/>
              </a:rPr>
              <a:t>راکه قبلا تصحیح کرده اید در جایی قرار دهید که هنگام تصحیح </a:t>
            </a:r>
            <a:r>
              <a:rPr lang="fa-IR" sz="2400" dirty="0" smtClean="0">
                <a:solidFill>
                  <a:schemeClr val="tx1"/>
                </a:solidFill>
                <a:cs typeface="B Nazanin" panose="00000400000000000000" pitchFamily="2" charset="-78"/>
              </a:rPr>
              <a:t>سوال های </a:t>
            </a:r>
            <a:r>
              <a:rPr lang="fa-IR" sz="2400" dirty="0">
                <a:solidFill>
                  <a:schemeClr val="tx1"/>
                </a:solidFill>
                <a:cs typeface="B Nazanin" panose="00000400000000000000" pitchFamily="2" charset="-78"/>
              </a:rPr>
              <a:t>بعدی دور از دید شما باشند. عدم دسترسی به نمرات </a:t>
            </a:r>
            <a:r>
              <a:rPr lang="fa-IR" sz="2400" dirty="0" smtClean="0">
                <a:solidFill>
                  <a:schemeClr val="tx1"/>
                </a:solidFill>
                <a:cs typeface="B Nazanin" panose="00000400000000000000" pitchFamily="2" charset="-78"/>
              </a:rPr>
              <a:t>سوال های </a:t>
            </a:r>
            <a:r>
              <a:rPr lang="fa-IR" sz="2400" dirty="0">
                <a:solidFill>
                  <a:schemeClr val="tx1"/>
                </a:solidFill>
                <a:cs typeface="B Nazanin" panose="00000400000000000000" pitchFamily="2" charset="-78"/>
              </a:rPr>
              <a:t>قبلی موجب میشود که معلم هر سوال تازه را به طور مستقل وبدون تاثیر گرفتن از نمرات </a:t>
            </a:r>
            <a:r>
              <a:rPr lang="fa-IR" sz="2400" dirty="0" smtClean="0">
                <a:solidFill>
                  <a:schemeClr val="tx1"/>
                </a:solidFill>
                <a:cs typeface="B Nazanin" panose="00000400000000000000" pitchFamily="2" charset="-78"/>
              </a:rPr>
              <a:t>سوال های </a:t>
            </a:r>
            <a:r>
              <a:rPr lang="fa-IR" sz="2400" dirty="0">
                <a:solidFill>
                  <a:schemeClr val="tx1"/>
                </a:solidFill>
                <a:cs typeface="B Nazanin" panose="00000400000000000000" pitchFamily="2" charset="-78"/>
              </a:rPr>
              <a:t>قبلی تصحیح کند.</a:t>
            </a:r>
          </a:p>
        </p:txBody>
      </p:sp>
    </p:spTree>
    <p:extLst>
      <p:ext uri="{BB962C8B-B14F-4D97-AF65-F5344CB8AC3E}">
        <p14:creationId xmlns:p14="http://schemas.microsoft.com/office/powerpoint/2010/main" val="32413198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7691" y="749135"/>
            <a:ext cx="10723418" cy="5562391"/>
          </a:xfrm>
        </p:spPr>
        <p:txBody>
          <a:bodyPr>
            <a:normAutofit/>
          </a:bodyPr>
          <a:lstStyle/>
          <a:p>
            <a:pPr marL="0" indent="0" algn="just" rtl="1">
              <a:buNone/>
            </a:pPr>
            <a:r>
              <a:rPr lang="fa-IR" sz="2000" b="1" dirty="0">
                <a:solidFill>
                  <a:srgbClr val="C00000"/>
                </a:solidFill>
                <a:cs typeface="B Nazanin" panose="00000400000000000000" pitchFamily="2" charset="-78"/>
              </a:rPr>
              <a:t>7.بر روی برگه های آزمون اشتباهات دانش آموزان را تصحیح کنید واظهار نظر های خود را بنویسید.</a:t>
            </a:r>
          </a:p>
          <a:p>
            <a:pPr marL="0" indent="0" algn="just" rtl="1">
              <a:buNone/>
            </a:pPr>
            <a:r>
              <a:rPr lang="fa-IR" sz="2400" dirty="0">
                <a:solidFill>
                  <a:schemeClr val="tx1"/>
                </a:solidFill>
                <a:cs typeface="B Nazanin" panose="00000400000000000000" pitchFamily="2" charset="-78"/>
              </a:rPr>
              <a:t>اظهار نظرها و توضیحات کتبی معلمان بر روی برگه های امتحانی دانش آموزان منجر به بهبود عملکرد آنان </a:t>
            </a:r>
            <a:r>
              <a:rPr lang="fa-IR" sz="2400" dirty="0" smtClean="0">
                <a:solidFill>
                  <a:schemeClr val="tx1"/>
                </a:solidFill>
                <a:cs typeface="B Nazanin" panose="00000400000000000000" pitchFamily="2" charset="-78"/>
              </a:rPr>
              <a:t>می شود.</a:t>
            </a:r>
            <a:endParaRPr lang="fa-IR" sz="2400" dirty="0">
              <a:solidFill>
                <a:schemeClr val="tx1"/>
              </a:solidFill>
              <a:cs typeface="B Nazanin" panose="00000400000000000000" pitchFamily="2" charset="-78"/>
            </a:endParaRPr>
          </a:p>
          <a:p>
            <a:pPr marL="0" indent="0" algn="just" rtl="1">
              <a:buNone/>
            </a:pPr>
            <a:r>
              <a:rPr lang="fa-IR" sz="2000" b="1" dirty="0">
                <a:solidFill>
                  <a:srgbClr val="C00000"/>
                </a:solidFill>
                <a:cs typeface="B Nazanin" panose="00000400000000000000" pitchFamily="2" charset="-78"/>
              </a:rPr>
              <a:t>8.با نوشتن یک نمونه یا الگو برای هر سوال به عنوان کلید،از دخالت عوامل نامربوط جلوگیری کنید.</a:t>
            </a:r>
          </a:p>
          <a:p>
            <a:pPr marL="0" indent="0" algn="just" rtl="1">
              <a:buNone/>
            </a:pPr>
            <a:r>
              <a:rPr lang="fa-IR" sz="2400" dirty="0">
                <a:solidFill>
                  <a:schemeClr val="tx1"/>
                </a:solidFill>
                <a:cs typeface="B Nazanin" panose="00000400000000000000" pitchFamily="2" charset="-78"/>
              </a:rPr>
              <a:t>در امتحانات تشریحی محدود پاسخ تهیه یک کلید پیش ساخته عملی تر از انجام این کار در امتحانات گسترده پاسخ است. با این حال،سعی کنید برای </a:t>
            </a:r>
            <a:r>
              <a:rPr lang="fa-IR" sz="2400" dirty="0" smtClean="0">
                <a:solidFill>
                  <a:schemeClr val="tx1"/>
                </a:solidFill>
                <a:cs typeface="B Nazanin" panose="00000400000000000000" pitchFamily="2" charset="-78"/>
              </a:rPr>
              <a:t>سوال های </a:t>
            </a:r>
            <a:r>
              <a:rPr lang="fa-IR" sz="2400" dirty="0">
                <a:solidFill>
                  <a:schemeClr val="tx1"/>
                </a:solidFill>
                <a:cs typeface="B Nazanin" panose="00000400000000000000" pitchFamily="2" charset="-78"/>
              </a:rPr>
              <a:t>گسترده پاسخ نیز یک الگوی پاسخ درست کنید که دست کم در آن نکات مهمی را که </a:t>
            </a:r>
            <a:r>
              <a:rPr lang="fa-IR" sz="2400" dirty="0" smtClean="0">
                <a:solidFill>
                  <a:schemeClr val="tx1"/>
                </a:solidFill>
                <a:cs typeface="B Nazanin" panose="00000400000000000000" pitchFamily="2" charset="-78"/>
              </a:rPr>
              <a:t>می خواهید </a:t>
            </a:r>
            <a:r>
              <a:rPr lang="fa-IR" sz="2400" dirty="0">
                <a:solidFill>
                  <a:schemeClr val="tx1"/>
                </a:solidFill>
                <a:cs typeface="B Nazanin" panose="00000400000000000000" pitchFamily="2" charset="-78"/>
              </a:rPr>
              <a:t>به آنها امتیاز بدهید معلوم نمایید.</a:t>
            </a:r>
          </a:p>
          <a:p>
            <a:pPr marL="0" indent="0" algn="just" rtl="1">
              <a:buNone/>
            </a:pPr>
            <a:r>
              <a:rPr lang="fa-IR" sz="2000" b="1" dirty="0">
                <a:solidFill>
                  <a:srgbClr val="C00000"/>
                </a:solidFill>
                <a:cs typeface="B Nazanin" panose="00000400000000000000" pitchFamily="2" charset="-78"/>
              </a:rPr>
              <a:t>9.از راهنمای نمره گذاری استفاده کنید.</a:t>
            </a:r>
          </a:p>
          <a:p>
            <a:pPr marL="0" indent="0" algn="just" rtl="1">
              <a:buNone/>
            </a:pPr>
            <a:r>
              <a:rPr lang="fa-IR" sz="2400" dirty="0">
                <a:solidFill>
                  <a:schemeClr val="tx1"/>
                </a:solidFill>
                <a:cs typeface="B Nazanin" panose="00000400000000000000" pitchFamily="2" charset="-78"/>
              </a:rPr>
              <a:t>برای نمره گذاری و تصحیح پاسخ </a:t>
            </a:r>
            <a:r>
              <a:rPr lang="fa-IR" sz="2400" dirty="0" smtClean="0">
                <a:solidFill>
                  <a:schemeClr val="tx1"/>
                </a:solidFill>
                <a:cs typeface="B Nazanin" panose="00000400000000000000" pitchFamily="2" charset="-78"/>
              </a:rPr>
              <a:t>سوال های </a:t>
            </a:r>
            <a:r>
              <a:rPr lang="fa-IR" sz="2400" dirty="0">
                <a:solidFill>
                  <a:schemeClr val="tx1"/>
                </a:solidFill>
                <a:cs typeface="B Nazanin" panose="00000400000000000000" pitchFamily="2" charset="-78"/>
              </a:rPr>
              <a:t>تشریحی راهنمای نمره گذاری بسیار مفید است. راهنمای نمره گذاری به یک مجموعه قواعد منسجم گفته میشود که برای سنجش کیفیت پاسخ یا عملکرد دانش آموز به کار </a:t>
            </a:r>
            <a:r>
              <a:rPr lang="fa-IR" sz="2400" dirty="0" smtClean="0">
                <a:solidFill>
                  <a:schemeClr val="tx1"/>
                </a:solidFill>
                <a:cs typeface="B Nazanin" panose="00000400000000000000" pitchFamily="2" charset="-78"/>
              </a:rPr>
              <a:t>می رود</a:t>
            </a:r>
            <a:r>
              <a:rPr lang="fa-IR" sz="2400" dirty="0">
                <a:solidFill>
                  <a:schemeClr val="tx1"/>
                </a:solidFill>
                <a:cs typeface="B Nazanin" panose="00000400000000000000" pitchFamily="2" charset="-78"/>
              </a:rPr>
              <a:t>.</a:t>
            </a:r>
          </a:p>
          <a:p>
            <a:pPr marL="0" indent="0" algn="just" rtl="1">
              <a:buNone/>
            </a:pPr>
            <a:r>
              <a:rPr lang="fa-IR" sz="2400" dirty="0">
                <a:solidFill>
                  <a:schemeClr val="tx1"/>
                </a:solidFill>
                <a:cs typeface="B Nazanin" panose="00000400000000000000" pitchFamily="2" charset="-78"/>
              </a:rPr>
              <a:t> </a:t>
            </a: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15627079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9554" y="177301"/>
            <a:ext cx="4499264" cy="1163127"/>
          </a:xfrm>
        </p:spPr>
        <p:txBody>
          <a:bodyPr>
            <a:normAutofit/>
          </a:bodyPr>
          <a:lstStyle/>
          <a:p>
            <a:pPr algn="ctr" rtl="1"/>
            <a:r>
              <a:rPr lang="fa-IR" dirty="0">
                <a:solidFill>
                  <a:srgbClr val="C00000"/>
                </a:solidFill>
                <a:cs typeface="Titr" panose="00000700000000000000" pitchFamily="2" charset="-78"/>
              </a:rPr>
              <a:t/>
            </a:r>
            <a:br>
              <a:rPr lang="fa-IR" dirty="0">
                <a:solidFill>
                  <a:srgbClr val="C00000"/>
                </a:solidFill>
                <a:cs typeface="Titr" panose="00000700000000000000" pitchFamily="2" charset="-78"/>
              </a:rPr>
            </a:br>
            <a:r>
              <a:rPr lang="fa-IR" sz="2800" b="1" dirty="0" smtClean="0">
                <a:solidFill>
                  <a:srgbClr val="C00000"/>
                </a:solidFill>
                <a:cs typeface="Titr" panose="00000700000000000000" pitchFamily="2" charset="-78"/>
              </a:rPr>
              <a:t>مهم ترین </a:t>
            </a:r>
            <a:r>
              <a:rPr lang="fa-IR" sz="2800" b="1" dirty="0">
                <a:solidFill>
                  <a:srgbClr val="C00000"/>
                </a:solidFill>
                <a:cs typeface="Titr" panose="00000700000000000000" pitchFamily="2" charset="-78"/>
              </a:rPr>
              <a:t>راهنماهای نمره گذاری </a:t>
            </a:r>
            <a:endParaRPr lang="en-US" b="1" dirty="0">
              <a:solidFill>
                <a:srgbClr val="C00000"/>
              </a:solidFill>
              <a:cs typeface="Titr" panose="00000700000000000000" pitchFamily="2" charset="-78"/>
            </a:endParaRPr>
          </a:p>
        </p:txBody>
      </p:sp>
      <p:sp>
        <p:nvSpPr>
          <p:cNvPr id="3" name="Content Placeholder 2"/>
          <p:cNvSpPr>
            <a:spLocks noGrp="1"/>
          </p:cNvSpPr>
          <p:nvPr>
            <p:ph idx="1"/>
          </p:nvPr>
        </p:nvSpPr>
        <p:spPr>
          <a:xfrm>
            <a:off x="1070264" y="1489362"/>
            <a:ext cx="10798030" cy="4849091"/>
          </a:xfrm>
        </p:spPr>
        <p:txBody>
          <a:bodyPr>
            <a:noAutofit/>
          </a:bodyPr>
          <a:lstStyle/>
          <a:p>
            <a:pPr marL="0" indent="0" algn="just" rtl="1">
              <a:buNone/>
            </a:pPr>
            <a:r>
              <a:rPr lang="fa-IR" sz="2400" b="1" dirty="0">
                <a:solidFill>
                  <a:srgbClr val="C00000"/>
                </a:solidFill>
                <a:cs typeface="Titr" panose="00000700000000000000" pitchFamily="2" charset="-78"/>
              </a:rPr>
              <a:t>روش تحلیلی </a:t>
            </a:r>
          </a:p>
          <a:p>
            <a:pPr marL="0" indent="0" algn="just" rtl="1">
              <a:buNone/>
            </a:pPr>
            <a:r>
              <a:rPr lang="fa-IR" sz="2400" dirty="0">
                <a:solidFill>
                  <a:schemeClr val="tx1"/>
                </a:solidFill>
                <a:cs typeface="B Nazanin" panose="00000400000000000000" pitchFamily="2" charset="-78"/>
              </a:rPr>
              <a:t>به این روش،روش امتیاز بندی نیز گفته </a:t>
            </a:r>
            <a:r>
              <a:rPr lang="fa-IR" sz="2400" dirty="0" smtClean="0">
                <a:solidFill>
                  <a:schemeClr val="tx1"/>
                </a:solidFill>
                <a:cs typeface="B Nazanin" panose="00000400000000000000" pitchFamily="2" charset="-78"/>
              </a:rPr>
              <a:t>می شود.پاسخ </a:t>
            </a:r>
            <a:r>
              <a:rPr lang="fa-IR" sz="2400" dirty="0">
                <a:solidFill>
                  <a:schemeClr val="tx1"/>
                </a:solidFill>
                <a:cs typeface="B Nazanin" panose="00000400000000000000" pitchFamily="2" charset="-78"/>
              </a:rPr>
              <a:t>نمونه خود را به اجزای </a:t>
            </a:r>
            <a:r>
              <a:rPr lang="fa-IR" sz="2400" dirty="0" smtClean="0">
                <a:solidFill>
                  <a:schemeClr val="tx1"/>
                </a:solidFill>
                <a:cs typeface="B Nazanin" panose="00000400000000000000" pitchFamily="2" charset="-78"/>
              </a:rPr>
              <a:t>کوچک تری </a:t>
            </a:r>
            <a:r>
              <a:rPr lang="fa-IR" sz="2400" dirty="0">
                <a:solidFill>
                  <a:schemeClr val="tx1"/>
                </a:solidFill>
                <a:cs typeface="B Nazanin" panose="00000400000000000000" pitchFamily="2" charset="-78"/>
              </a:rPr>
              <a:t>تقسیم کنید وبرای هر جز مشخص نمره یا امتیاز جداگانه ای در نظر بگیرید.همچنین در این روش برای عواملی چون "قدرت بیان"ساختمان منطقی پاسخ "وذکر دلایل"امتیاز های جداگانه ای منظور کنید</a:t>
            </a:r>
            <a:r>
              <a:rPr lang="fa-IR" sz="2400" dirty="0" smtClean="0">
                <a:solidFill>
                  <a:schemeClr val="tx1"/>
                </a:solidFill>
                <a:cs typeface="B Nazanin" panose="00000400000000000000" pitchFamily="2" charset="-78"/>
              </a:rPr>
              <a:t>.</a:t>
            </a:r>
          </a:p>
          <a:p>
            <a:pPr marL="0" indent="0" algn="just" rtl="1">
              <a:buNone/>
            </a:pPr>
            <a:endParaRPr lang="fa-IR" sz="2400" dirty="0">
              <a:solidFill>
                <a:schemeClr val="tx1"/>
              </a:solidFill>
              <a:cs typeface="B Nazanin" panose="00000400000000000000" pitchFamily="2" charset="-78"/>
            </a:endParaRPr>
          </a:p>
          <a:p>
            <a:pPr marL="0" indent="0" algn="just" rtl="1">
              <a:buNone/>
            </a:pPr>
            <a:r>
              <a:rPr lang="fa-IR" sz="2400" dirty="0">
                <a:solidFill>
                  <a:srgbClr val="C00000"/>
                </a:solidFill>
                <a:cs typeface="Titr" panose="00000700000000000000" pitchFamily="2" charset="-78"/>
              </a:rPr>
              <a:t>روش کلی</a:t>
            </a:r>
          </a:p>
          <a:p>
            <a:pPr marL="0" indent="0" algn="just" rtl="1">
              <a:buNone/>
            </a:pPr>
            <a:r>
              <a:rPr lang="fa-IR" sz="2400" dirty="0">
                <a:solidFill>
                  <a:schemeClr val="tx1"/>
                </a:solidFill>
                <a:cs typeface="B Nazanin" panose="00000400000000000000" pitchFamily="2" charset="-78"/>
              </a:rPr>
              <a:t>به این روش ،روش درجه بندی نیز گفته </a:t>
            </a:r>
            <a:r>
              <a:rPr lang="fa-IR" sz="2400" dirty="0" smtClean="0">
                <a:solidFill>
                  <a:schemeClr val="tx1"/>
                </a:solidFill>
                <a:cs typeface="B Nazanin" panose="00000400000000000000" pitchFamily="2" charset="-78"/>
              </a:rPr>
              <a:t>می شود. پاسخ </a:t>
            </a:r>
            <a:r>
              <a:rPr lang="fa-IR" sz="2400" dirty="0">
                <a:solidFill>
                  <a:schemeClr val="tx1"/>
                </a:solidFill>
                <a:cs typeface="B Nazanin" panose="00000400000000000000" pitchFamily="2" charset="-78"/>
              </a:rPr>
              <a:t>نمونه به اجزا و </a:t>
            </a:r>
            <a:r>
              <a:rPr lang="fa-IR" sz="2400" dirty="0" smtClean="0">
                <a:solidFill>
                  <a:schemeClr val="tx1"/>
                </a:solidFill>
                <a:cs typeface="B Nazanin" panose="00000400000000000000" pitchFamily="2" charset="-78"/>
              </a:rPr>
              <a:t>قسمت های </a:t>
            </a:r>
            <a:r>
              <a:rPr lang="fa-IR" sz="2400" dirty="0">
                <a:solidFill>
                  <a:schemeClr val="tx1"/>
                </a:solidFill>
                <a:cs typeface="B Nazanin" panose="00000400000000000000" pitchFamily="2" charset="-78"/>
              </a:rPr>
              <a:t>کوچک تقسیم </a:t>
            </a:r>
            <a:r>
              <a:rPr lang="fa-IR" sz="2400" dirty="0" smtClean="0">
                <a:solidFill>
                  <a:schemeClr val="tx1"/>
                </a:solidFill>
                <a:cs typeface="B Nazanin" panose="00000400000000000000" pitchFamily="2" charset="-78"/>
              </a:rPr>
              <a:t>نمی شود </a:t>
            </a:r>
            <a:r>
              <a:rPr lang="fa-IR" sz="2400" dirty="0">
                <a:solidFill>
                  <a:schemeClr val="tx1"/>
                </a:solidFill>
                <a:cs typeface="B Nazanin" panose="00000400000000000000" pitchFamily="2" charset="-78"/>
              </a:rPr>
              <a:t>بلکه تنها به صورت یک معیار به کار </a:t>
            </a:r>
            <a:r>
              <a:rPr lang="fa-IR" sz="2400" dirty="0" smtClean="0">
                <a:solidFill>
                  <a:schemeClr val="tx1"/>
                </a:solidFill>
                <a:cs typeface="B Nazanin" panose="00000400000000000000" pitchFamily="2" charset="-78"/>
              </a:rPr>
              <a:t>می رود.در </a:t>
            </a:r>
            <a:r>
              <a:rPr lang="fa-IR" sz="2400" dirty="0">
                <a:solidFill>
                  <a:schemeClr val="tx1"/>
                </a:solidFill>
                <a:cs typeface="B Nazanin" panose="00000400000000000000" pitchFamily="2" charset="-78"/>
              </a:rPr>
              <a:t>این روش معلم تمامی پاسخ هر فرد به یک سوال را </a:t>
            </a:r>
            <a:r>
              <a:rPr lang="fa-IR" sz="2400" dirty="0" smtClean="0">
                <a:solidFill>
                  <a:schemeClr val="tx1"/>
                </a:solidFill>
                <a:cs typeface="B Nazanin" panose="00000400000000000000" pitchFamily="2" charset="-78"/>
              </a:rPr>
              <a:t>می خواند </a:t>
            </a:r>
            <a:r>
              <a:rPr lang="fa-IR" sz="2400" dirty="0">
                <a:solidFill>
                  <a:schemeClr val="tx1"/>
                </a:solidFill>
                <a:cs typeface="B Nazanin" panose="00000400000000000000" pitchFamily="2" charset="-78"/>
              </a:rPr>
              <a:t>ویک برداشت کلی از آن کسب </a:t>
            </a:r>
            <a:r>
              <a:rPr lang="fa-IR" sz="2400" dirty="0" smtClean="0">
                <a:solidFill>
                  <a:schemeClr val="tx1"/>
                </a:solidFill>
                <a:cs typeface="B Nazanin" panose="00000400000000000000" pitchFamily="2" charset="-78"/>
              </a:rPr>
              <a:t>می کند و بعد </a:t>
            </a:r>
            <a:r>
              <a:rPr lang="fa-IR" sz="2400" dirty="0">
                <a:solidFill>
                  <a:schemeClr val="tx1"/>
                </a:solidFill>
                <a:cs typeface="B Nazanin" panose="00000400000000000000" pitchFamily="2" charset="-78"/>
              </a:rPr>
              <a:t>این برداشت کلی را به یک نمره تبدیل </a:t>
            </a:r>
            <a:r>
              <a:rPr lang="fa-IR" sz="2400" dirty="0" smtClean="0">
                <a:solidFill>
                  <a:schemeClr val="tx1"/>
                </a:solidFill>
                <a:cs typeface="B Nazanin" panose="00000400000000000000" pitchFamily="2" charset="-78"/>
              </a:rPr>
              <a:t>می نماید</a:t>
            </a:r>
            <a:r>
              <a:rPr lang="fa-IR" sz="2400" dirty="0">
                <a:solidFill>
                  <a:schemeClr val="tx1"/>
                </a:solidFill>
                <a:cs typeface="B Nazanin" panose="00000400000000000000" pitchFamily="2" charset="-78"/>
              </a:rPr>
              <a:t>.</a:t>
            </a:r>
          </a:p>
          <a:p>
            <a:pPr marL="0" indent="0" algn="just" rtl="1">
              <a:buNone/>
            </a:pPr>
            <a:r>
              <a:rPr lang="fa-IR" sz="2400" dirty="0">
                <a:solidFill>
                  <a:schemeClr val="tx1"/>
                </a:solidFill>
                <a:cs typeface="B Nazanin" panose="00000400000000000000" pitchFamily="2" charset="-78"/>
              </a:rPr>
              <a:t>این </a:t>
            </a:r>
            <a:r>
              <a:rPr lang="fa-IR" sz="2400" dirty="0" smtClean="0">
                <a:solidFill>
                  <a:schemeClr val="tx1"/>
                </a:solidFill>
                <a:cs typeface="B Nazanin" panose="00000400000000000000" pitchFamily="2" charset="-78"/>
              </a:rPr>
              <a:t>روش، </a:t>
            </a:r>
            <a:r>
              <a:rPr lang="fa-IR" sz="2400" dirty="0">
                <a:solidFill>
                  <a:schemeClr val="tx1"/>
                </a:solidFill>
                <a:cs typeface="B Nazanin" panose="00000400000000000000" pitchFamily="2" charset="-78"/>
              </a:rPr>
              <a:t>روشی </a:t>
            </a:r>
            <a:r>
              <a:rPr lang="fa-IR" sz="2400" dirty="0" smtClean="0">
                <a:solidFill>
                  <a:schemeClr val="tx1"/>
                </a:solidFill>
                <a:cs typeface="B Nazanin" panose="00000400000000000000" pitchFamily="2" charset="-78"/>
              </a:rPr>
              <a:t>آسان تر </a:t>
            </a:r>
            <a:r>
              <a:rPr lang="fa-IR" sz="2400" dirty="0">
                <a:solidFill>
                  <a:schemeClr val="tx1"/>
                </a:solidFill>
                <a:cs typeface="B Nazanin" panose="00000400000000000000" pitchFamily="2" charset="-78"/>
              </a:rPr>
              <a:t>وسریع تر از روش تحلیلی است اما دلایل </a:t>
            </a:r>
            <a:r>
              <a:rPr lang="fa-IR" sz="2400" dirty="0" smtClean="0">
                <a:solidFill>
                  <a:schemeClr val="tx1"/>
                </a:solidFill>
                <a:cs typeface="B Nazanin" panose="00000400000000000000" pitchFamily="2" charset="-78"/>
              </a:rPr>
              <a:t>موجهی برای </a:t>
            </a:r>
            <a:r>
              <a:rPr lang="fa-IR" sz="2400" dirty="0">
                <a:solidFill>
                  <a:schemeClr val="tx1"/>
                </a:solidFill>
                <a:cs typeface="B Nazanin" panose="00000400000000000000" pitchFamily="2" charset="-78"/>
              </a:rPr>
              <a:t>دادن نمرات به دست </a:t>
            </a:r>
            <a:r>
              <a:rPr lang="fa-IR" sz="2400" dirty="0" smtClean="0">
                <a:solidFill>
                  <a:schemeClr val="tx1"/>
                </a:solidFill>
                <a:cs typeface="B Nazanin" panose="00000400000000000000" pitchFamily="2" charset="-78"/>
              </a:rPr>
              <a:t>نمی دهد</a:t>
            </a:r>
            <a:r>
              <a:rPr lang="fa-IR" sz="2400" dirty="0">
                <a:solidFill>
                  <a:schemeClr val="tx1"/>
                </a:solidFill>
                <a:cs typeface="B Nazanin" panose="00000400000000000000" pitchFamily="2" charset="-78"/>
              </a:rPr>
              <a:t>.</a:t>
            </a: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16680996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5509" y="1112519"/>
            <a:ext cx="9689638" cy="5614643"/>
          </a:xfrm>
        </p:spPr>
        <p:txBody>
          <a:bodyPr>
            <a:normAutofit/>
          </a:bodyPr>
          <a:lstStyle/>
          <a:p>
            <a:pPr marL="0" indent="0" algn="just" rtl="1">
              <a:buNone/>
            </a:pPr>
            <a:r>
              <a:rPr lang="fa-IR" sz="2400" dirty="0" smtClean="0">
                <a:solidFill>
                  <a:schemeClr val="tx1"/>
                </a:solidFill>
                <a:cs typeface="B Nazanin" panose="00000400000000000000" pitchFamily="2" charset="-78"/>
              </a:rPr>
              <a:t>صاحب نظران بهترین </a:t>
            </a:r>
            <a:r>
              <a:rPr lang="fa-IR" sz="2400" dirty="0">
                <a:solidFill>
                  <a:schemeClr val="tx1"/>
                </a:solidFill>
                <a:cs typeface="B Nazanin" panose="00000400000000000000" pitchFamily="2" charset="-78"/>
              </a:rPr>
              <a:t>شیوه نمره گذاری را ترکیب دو روش فوق دانسته اند</a:t>
            </a:r>
            <a:r>
              <a:rPr lang="fa-IR" sz="2400" dirty="0" smtClean="0">
                <a:solidFill>
                  <a:schemeClr val="tx1"/>
                </a:solidFill>
                <a:cs typeface="B Nazanin" panose="00000400000000000000" pitchFamily="2" charset="-78"/>
              </a:rPr>
              <a:t>. </a:t>
            </a:r>
          </a:p>
          <a:p>
            <a:pPr marL="0" indent="0" algn="just" rtl="1">
              <a:buNone/>
            </a:pPr>
            <a:r>
              <a:rPr lang="fa-IR" sz="2400" dirty="0" smtClean="0">
                <a:solidFill>
                  <a:schemeClr val="tx1"/>
                </a:solidFill>
                <a:cs typeface="B Nazanin" panose="00000400000000000000" pitchFamily="2" charset="-78"/>
              </a:rPr>
              <a:t>این </a:t>
            </a:r>
            <a:r>
              <a:rPr lang="fa-IR" sz="2400" dirty="0">
                <a:solidFill>
                  <a:schemeClr val="tx1"/>
                </a:solidFill>
                <a:cs typeface="B Nazanin" panose="00000400000000000000" pitchFamily="2" charset="-78"/>
              </a:rPr>
              <a:t>صاحب نظران گفته اند که در ابتدا همه </a:t>
            </a:r>
            <a:r>
              <a:rPr lang="fa-IR" sz="2400" dirty="0" smtClean="0">
                <a:solidFill>
                  <a:schemeClr val="tx1"/>
                </a:solidFill>
                <a:cs typeface="B Nazanin" panose="00000400000000000000" pitchFamily="2" charset="-78"/>
              </a:rPr>
              <a:t>پاسخ ها </a:t>
            </a:r>
            <a:r>
              <a:rPr lang="fa-IR" sz="2400" dirty="0">
                <a:solidFill>
                  <a:schemeClr val="tx1"/>
                </a:solidFill>
                <a:cs typeface="B Nazanin" panose="00000400000000000000" pitchFamily="2" charset="-78"/>
              </a:rPr>
              <a:t>را با روش کلی تصحیح کنید تا یک احساس کلی نسبت به کیفیت انها کسب نمایید وسپس </a:t>
            </a:r>
            <a:r>
              <a:rPr lang="fa-IR" sz="2400" dirty="0" smtClean="0">
                <a:solidFill>
                  <a:schemeClr val="tx1"/>
                </a:solidFill>
                <a:cs typeface="B Nazanin" panose="00000400000000000000" pitchFamily="2" charset="-78"/>
              </a:rPr>
              <a:t>پاسخ ها </a:t>
            </a:r>
            <a:r>
              <a:rPr lang="fa-IR" sz="2400" dirty="0">
                <a:solidFill>
                  <a:schemeClr val="tx1"/>
                </a:solidFill>
                <a:cs typeface="B Nazanin" panose="00000400000000000000" pitchFamily="2" charset="-78"/>
              </a:rPr>
              <a:t>را به طور تحلیلی تصحیح نماییدو این بار بر نکات یا اجزای دقیق تر تاکید کنید</a:t>
            </a:r>
            <a:r>
              <a:rPr lang="fa-IR" sz="2400" dirty="0" smtClean="0">
                <a:solidFill>
                  <a:schemeClr val="tx1"/>
                </a:solidFill>
                <a:cs typeface="B Nazanin" panose="00000400000000000000" pitchFamily="2" charset="-78"/>
              </a:rPr>
              <a:t>.</a:t>
            </a:r>
          </a:p>
          <a:p>
            <a:pPr marL="0" indent="0" algn="just" rtl="1">
              <a:buNone/>
            </a:pPr>
            <a:endParaRPr lang="fa-IR" sz="2400" dirty="0">
              <a:solidFill>
                <a:schemeClr val="tx1"/>
              </a:solidFill>
              <a:cs typeface="B Nazanin" panose="00000400000000000000" pitchFamily="2" charset="-78"/>
            </a:endParaRPr>
          </a:p>
          <a:p>
            <a:pPr marL="0" indent="0" algn="just" rtl="1">
              <a:buNone/>
            </a:pPr>
            <a:r>
              <a:rPr lang="fa-IR" sz="2400" b="1" dirty="0">
                <a:solidFill>
                  <a:srgbClr val="C00000"/>
                </a:solidFill>
                <a:cs typeface="B Nazanin" panose="00000400000000000000" pitchFamily="2" charset="-78"/>
              </a:rPr>
              <a:t>روش ویژگی های اصلی</a:t>
            </a:r>
          </a:p>
          <a:p>
            <a:pPr marL="0" indent="0" algn="just" rtl="1">
              <a:buNone/>
            </a:pPr>
            <a:r>
              <a:rPr lang="fa-IR" sz="2400" dirty="0">
                <a:solidFill>
                  <a:schemeClr val="tx1"/>
                </a:solidFill>
                <a:cs typeface="B Nazanin" panose="00000400000000000000" pitchFamily="2" charset="-78"/>
              </a:rPr>
              <a:t>روش دیگر  نمره گذاری </a:t>
            </a:r>
            <a:r>
              <a:rPr lang="fa-IR" sz="2400" dirty="0" smtClean="0">
                <a:solidFill>
                  <a:schemeClr val="tx1"/>
                </a:solidFill>
                <a:cs typeface="B Nazanin" panose="00000400000000000000" pitchFamily="2" charset="-78"/>
              </a:rPr>
              <a:t>سوال های آزمون های </a:t>
            </a:r>
            <a:r>
              <a:rPr lang="fa-IR" sz="2400" dirty="0">
                <a:solidFill>
                  <a:schemeClr val="tx1"/>
                </a:solidFill>
                <a:cs typeface="B Nazanin" panose="00000400000000000000" pitchFamily="2" charset="-78"/>
              </a:rPr>
              <a:t>تشریحی روش ویژگی های اصلی نام دارد.</a:t>
            </a:r>
          </a:p>
          <a:p>
            <a:pPr marL="0" indent="0" algn="just" rtl="1">
              <a:buNone/>
            </a:pPr>
            <a:r>
              <a:rPr lang="fa-IR" sz="2400" dirty="0">
                <a:solidFill>
                  <a:schemeClr val="tx1"/>
                </a:solidFill>
                <a:cs typeface="B Nazanin" panose="00000400000000000000" pitchFamily="2" charset="-78"/>
              </a:rPr>
              <a:t>معلم یا مصحح ویژگی های اصلی پاسخ دانش آموزان یا دانشجو به هر سوال را سنجش </a:t>
            </a:r>
            <a:r>
              <a:rPr lang="fa-IR" sz="2400" dirty="0" smtClean="0">
                <a:solidFill>
                  <a:schemeClr val="tx1"/>
                </a:solidFill>
                <a:cs typeface="B Nazanin" panose="00000400000000000000" pitchFamily="2" charset="-78"/>
              </a:rPr>
              <a:t>می کند و برای </a:t>
            </a:r>
            <a:r>
              <a:rPr lang="fa-IR" sz="2400" dirty="0">
                <a:solidFill>
                  <a:schemeClr val="tx1"/>
                </a:solidFill>
                <a:cs typeface="B Nazanin" panose="00000400000000000000" pitchFamily="2" charset="-78"/>
              </a:rPr>
              <a:t>هر یک از آنها نمره های صفر تاچهار را که معرف عالی تا غیر قابل قبول اند منظور </a:t>
            </a:r>
            <a:r>
              <a:rPr lang="fa-IR" sz="2400" dirty="0" smtClean="0">
                <a:solidFill>
                  <a:schemeClr val="tx1"/>
                </a:solidFill>
                <a:cs typeface="B Nazanin" panose="00000400000000000000" pitchFamily="2" charset="-78"/>
              </a:rPr>
              <a:t>می نماید</a:t>
            </a:r>
            <a:r>
              <a:rPr lang="fa-IR" sz="2400" dirty="0">
                <a:solidFill>
                  <a:schemeClr val="tx1"/>
                </a:solidFill>
                <a:cs typeface="B Nazanin" panose="00000400000000000000" pitchFamily="2" charset="-78"/>
              </a:rPr>
              <a:t>.</a:t>
            </a:r>
          </a:p>
        </p:txBody>
      </p:sp>
    </p:spTree>
    <p:extLst>
      <p:ext uri="{BB962C8B-B14F-4D97-AF65-F5344CB8AC3E}">
        <p14:creationId xmlns:p14="http://schemas.microsoft.com/office/powerpoint/2010/main" val="6621202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76845" y="457200"/>
            <a:ext cx="9935585" cy="6203373"/>
          </a:xfrm>
        </p:spPr>
        <p:txBody>
          <a:bodyPr>
            <a:normAutofit fontScale="92500" lnSpcReduction="20000"/>
          </a:bodyPr>
          <a:lstStyle/>
          <a:p>
            <a:pPr marL="0" indent="0" algn="ctr" rtl="1">
              <a:buNone/>
            </a:pPr>
            <a:r>
              <a:rPr lang="fa-IR" dirty="0"/>
              <a:t> </a:t>
            </a:r>
            <a:r>
              <a:rPr lang="fa-IR" sz="2400" dirty="0" smtClean="0">
                <a:solidFill>
                  <a:srgbClr val="C00000"/>
                </a:solidFill>
                <a:cs typeface="Titr" panose="00000700000000000000" pitchFamily="2" charset="-78"/>
              </a:rPr>
              <a:t>موارد استفاده از آزمونهای تشریحی</a:t>
            </a:r>
            <a:endParaRPr lang="en-US" sz="2400" dirty="0" smtClean="0">
              <a:solidFill>
                <a:srgbClr val="C00000"/>
              </a:solidFill>
              <a:cs typeface="Titr" panose="00000700000000000000" pitchFamily="2" charset="-78"/>
            </a:endParaRPr>
          </a:p>
          <a:p>
            <a:pPr marL="0" indent="0" algn="ctr" rtl="1">
              <a:buNone/>
            </a:pPr>
            <a:endParaRPr lang="en-US" dirty="0" smtClean="0"/>
          </a:p>
          <a:p>
            <a:pPr marL="0" indent="0" algn="just" rtl="1">
              <a:buNone/>
            </a:pPr>
            <a:r>
              <a:rPr lang="fa-IR" sz="2200" b="1" dirty="0" smtClean="0">
                <a:cs typeface="B Nazanin" panose="00000400000000000000" pitchFamily="2" charset="-78"/>
              </a:rPr>
              <a:t>فهمیدن دانش امور واقعی</a:t>
            </a:r>
          </a:p>
          <a:p>
            <a:pPr marL="0" indent="0" algn="just" rtl="1">
              <a:buNone/>
            </a:pPr>
            <a:r>
              <a:rPr lang="fa-IR" sz="2200" b="1" dirty="0" smtClean="0">
                <a:cs typeface="B Nazanin" panose="00000400000000000000" pitchFamily="2" charset="-78"/>
              </a:rPr>
              <a:t>فهمیدن دانش مفهومی</a:t>
            </a:r>
          </a:p>
          <a:p>
            <a:pPr marL="0" indent="0" algn="just" rtl="1">
              <a:buNone/>
            </a:pPr>
            <a:r>
              <a:rPr lang="fa-IR" sz="2200" b="1" dirty="0" smtClean="0">
                <a:cs typeface="B Nazanin" panose="00000400000000000000" pitchFamily="2" charset="-78"/>
              </a:rPr>
              <a:t>به کاربستن دانش روندی</a:t>
            </a:r>
          </a:p>
          <a:p>
            <a:pPr marL="0" indent="0" algn="just" rtl="1">
              <a:buNone/>
            </a:pPr>
            <a:r>
              <a:rPr lang="fa-IR" sz="2200" b="1" dirty="0" smtClean="0">
                <a:cs typeface="B Nazanin" panose="00000400000000000000" pitchFamily="2" charset="-78"/>
              </a:rPr>
              <a:t>تحلیل دانش مفهومی</a:t>
            </a:r>
          </a:p>
          <a:p>
            <a:pPr marL="0" indent="0" algn="just" rtl="1">
              <a:buNone/>
            </a:pPr>
            <a:r>
              <a:rPr lang="fa-IR" sz="2200" b="1" dirty="0" smtClean="0">
                <a:cs typeface="B Nazanin" panose="00000400000000000000" pitchFamily="2" charset="-78"/>
              </a:rPr>
              <a:t>ارزشیابی دانش مفهومی</a:t>
            </a:r>
          </a:p>
          <a:p>
            <a:pPr marL="0" indent="0" algn="just" rtl="1">
              <a:buNone/>
            </a:pPr>
            <a:r>
              <a:rPr lang="fa-IR" sz="2200" b="1" dirty="0" smtClean="0">
                <a:cs typeface="B Nazanin" panose="00000400000000000000" pitchFamily="2" charset="-78"/>
              </a:rPr>
              <a:t>آفریدن دانش مفهومی</a:t>
            </a:r>
            <a:endParaRPr lang="en-US" sz="2200" b="1" dirty="0">
              <a:cs typeface="B Nazanin" panose="00000400000000000000" pitchFamily="2" charset="-78"/>
            </a:endParaRPr>
          </a:p>
          <a:p>
            <a:pPr marL="0" indent="0" algn="just" rtl="1">
              <a:buNone/>
            </a:pPr>
            <a:endParaRPr lang="en-US" dirty="0"/>
          </a:p>
          <a:p>
            <a:pPr marL="0" indent="0" algn="just" rtl="1">
              <a:buNone/>
            </a:pPr>
            <a:r>
              <a:rPr lang="fa-IR" dirty="0" smtClean="0">
                <a:solidFill>
                  <a:srgbClr val="C00000"/>
                </a:solidFill>
                <a:cs typeface="Titr" panose="00000700000000000000" pitchFamily="2" charset="-78"/>
              </a:rPr>
              <a:t>مثال:</a:t>
            </a:r>
          </a:p>
          <a:p>
            <a:pPr marL="0" indent="0" algn="just" rtl="1">
              <a:buNone/>
            </a:pPr>
            <a:r>
              <a:rPr lang="fa-IR" sz="2200" dirty="0" smtClean="0">
                <a:cs typeface="B Nazanin" panose="00000400000000000000" pitchFamily="2" charset="-78"/>
              </a:rPr>
              <a:t>تاثیر نمره های خیلی بالا و خیلی پایین را بر میانه و میانگین مقایسه کنید.</a:t>
            </a:r>
          </a:p>
          <a:p>
            <a:pPr marL="0" indent="0" algn="just" rtl="1">
              <a:buNone/>
            </a:pPr>
            <a:r>
              <a:rPr lang="fa-IR" sz="2200" dirty="0" smtClean="0">
                <a:cs typeface="B Nazanin" panose="00000400000000000000" pitchFamily="2" charset="-78"/>
              </a:rPr>
              <a:t>معنی گفتۀ « اگر نمی توانید حرارت را تحمل کنید از آشپزخانه خارج شوید.» </a:t>
            </a:r>
          </a:p>
          <a:p>
            <a:pPr marL="0" indent="0" algn="just" rtl="1">
              <a:buNone/>
            </a:pPr>
            <a:r>
              <a:rPr lang="fa-IR" sz="2200" dirty="0" smtClean="0">
                <a:cs typeface="B Nazanin" panose="00000400000000000000" pitchFamily="2" charset="-78"/>
              </a:rPr>
              <a:t>وزن شما در سطح کرۀ ماه و در سطح خورشید بیشتر یا کمتر از سطح زمین خواهد بود؟ </a:t>
            </a:r>
          </a:p>
          <a:p>
            <a:pPr marL="0" indent="0" algn="just" rtl="1">
              <a:buNone/>
            </a:pPr>
            <a:r>
              <a:rPr lang="fa-IR" sz="2200" dirty="0" smtClean="0">
                <a:cs typeface="B Nazanin" panose="00000400000000000000" pitchFamily="2" charset="-78"/>
              </a:rPr>
              <a:t>مقالۀ پیوست را بخوانید و عقیدۀ شخصی نویسنده را مشخص کنید. دلایل خود را توضیح دهید. </a:t>
            </a:r>
          </a:p>
          <a:p>
            <a:pPr marL="0" indent="0" algn="just" rtl="1">
              <a:buNone/>
            </a:pPr>
            <a:r>
              <a:rPr lang="fa-IR" sz="2200" dirty="0" smtClean="0">
                <a:cs typeface="B Nazanin" panose="00000400000000000000" pitchFamily="2" charset="-78"/>
              </a:rPr>
              <a:t>در تعیین رفتار بشر طبیعت بیشتر نقش دارد یا تربیت؟ نظر خود را با ذکر دلیل توضیح دهید. </a:t>
            </a:r>
          </a:p>
          <a:p>
            <a:pPr marL="0" indent="0" algn="just" rtl="1">
              <a:buNone/>
            </a:pPr>
            <a:r>
              <a:rPr lang="fa-IR" sz="2200" dirty="0" smtClean="0">
                <a:cs typeface="B Nazanin" panose="00000400000000000000" pitchFamily="2" charset="-78"/>
              </a:rPr>
              <a:t>نامه ای به مدیر خود بنویسید و موافقت او را برای بردن دانش آموزان به یک گردش علمی جلب کنید. </a:t>
            </a:r>
          </a:p>
          <a:p>
            <a:pPr marL="0" indent="0" algn="just" rtl="1">
              <a:buNone/>
            </a:pPr>
            <a:endParaRPr lang="en-US" dirty="0"/>
          </a:p>
        </p:txBody>
      </p:sp>
    </p:spTree>
    <p:extLst>
      <p:ext uri="{BB962C8B-B14F-4D97-AF65-F5344CB8AC3E}">
        <p14:creationId xmlns:p14="http://schemas.microsoft.com/office/powerpoint/2010/main" val="30520403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1182" y="343555"/>
            <a:ext cx="5353194" cy="1280890"/>
          </a:xfrm>
        </p:spPr>
        <p:txBody>
          <a:bodyPr>
            <a:normAutofit/>
          </a:bodyPr>
          <a:lstStyle/>
          <a:p>
            <a:pPr algn="ctr" rtl="1"/>
            <a:r>
              <a:rPr lang="en-US" dirty="0">
                <a:solidFill>
                  <a:srgbClr val="C00000"/>
                </a:solidFill>
                <a:cs typeface="Titr" panose="00000700000000000000" pitchFamily="2" charset="-78"/>
              </a:rPr>
              <a:t/>
            </a:r>
            <a:br>
              <a:rPr lang="en-US" dirty="0">
                <a:solidFill>
                  <a:srgbClr val="C00000"/>
                </a:solidFill>
                <a:cs typeface="Titr" panose="00000700000000000000" pitchFamily="2" charset="-78"/>
              </a:rPr>
            </a:br>
            <a:r>
              <a:rPr lang="fa-IR" sz="2800" dirty="0">
                <a:solidFill>
                  <a:srgbClr val="C00000"/>
                </a:solidFill>
                <a:cs typeface="Titr" panose="00000700000000000000" pitchFamily="2" charset="-78"/>
              </a:rPr>
              <a:t>امتیازهای </a:t>
            </a:r>
            <a:r>
              <a:rPr lang="fa-IR" sz="2800" dirty="0" smtClean="0">
                <a:solidFill>
                  <a:srgbClr val="C00000"/>
                </a:solidFill>
                <a:cs typeface="Titr" panose="00000700000000000000" pitchFamily="2" charset="-78"/>
              </a:rPr>
              <a:t>آزمون های </a:t>
            </a:r>
            <a:r>
              <a:rPr lang="fa-IR" sz="2800" dirty="0">
                <a:solidFill>
                  <a:srgbClr val="C00000"/>
                </a:solidFill>
                <a:cs typeface="Titr" panose="00000700000000000000" pitchFamily="2" charset="-78"/>
              </a:rPr>
              <a:t>تشریحی</a:t>
            </a:r>
            <a:endParaRPr lang="en-US" dirty="0">
              <a:solidFill>
                <a:srgbClr val="C00000"/>
              </a:solidFill>
              <a:cs typeface="Titr" panose="00000700000000000000" pitchFamily="2" charset="-78"/>
            </a:endParaRPr>
          </a:p>
        </p:txBody>
      </p:sp>
      <p:sp>
        <p:nvSpPr>
          <p:cNvPr id="3" name="Content Placeholder 2"/>
          <p:cNvSpPr>
            <a:spLocks noGrp="1"/>
          </p:cNvSpPr>
          <p:nvPr>
            <p:ph idx="1"/>
          </p:nvPr>
        </p:nvSpPr>
        <p:spPr>
          <a:xfrm>
            <a:off x="1350818" y="1956955"/>
            <a:ext cx="10153794" cy="3777622"/>
          </a:xfrm>
        </p:spPr>
        <p:txBody>
          <a:bodyPr>
            <a:noAutofit/>
          </a:bodyPr>
          <a:lstStyle/>
          <a:p>
            <a:pPr marL="0" indent="0" algn="just" rtl="1">
              <a:buNone/>
            </a:pPr>
            <a:r>
              <a:rPr lang="fa-IR" sz="2400" dirty="0">
                <a:solidFill>
                  <a:schemeClr val="tx1"/>
                </a:solidFill>
                <a:cs typeface="B Nazanin" panose="00000400000000000000" pitchFamily="2" charset="-78"/>
              </a:rPr>
              <a:t>1</a:t>
            </a:r>
            <a:r>
              <a:rPr lang="fa-IR" sz="2400" dirty="0" smtClean="0">
                <a:solidFill>
                  <a:schemeClr val="tx1"/>
                </a:solidFill>
                <a:cs typeface="B Nazanin" panose="00000400000000000000" pitchFamily="2" charset="-78"/>
              </a:rPr>
              <a:t>.تهیه آزمون های تشریحی از تهیه آزمون های عینی به ویژه آزمون های چند گزینه ای ،آسانتر است.</a:t>
            </a:r>
          </a:p>
          <a:p>
            <a:pPr marL="0" indent="0" algn="just" rtl="1">
              <a:buNone/>
            </a:pPr>
            <a:r>
              <a:rPr lang="fa-IR" sz="2400" dirty="0" smtClean="0">
                <a:solidFill>
                  <a:schemeClr val="tx1"/>
                </a:solidFill>
                <a:cs typeface="B Nazanin" panose="00000400000000000000" pitchFamily="2" charset="-78"/>
              </a:rPr>
              <a:t>2.این </a:t>
            </a:r>
            <a:r>
              <a:rPr lang="fa-IR" sz="2400" dirty="0">
                <a:solidFill>
                  <a:schemeClr val="tx1"/>
                </a:solidFill>
                <a:cs typeface="B Nazanin" panose="00000400000000000000" pitchFamily="2" charset="-78"/>
              </a:rPr>
              <a:t>نوع آزمون بهترین وسیله موجود برای سنجش توانایی آزمون شونده است.</a:t>
            </a:r>
          </a:p>
          <a:p>
            <a:pPr marL="0" indent="0" algn="just" rtl="1">
              <a:buNone/>
            </a:pPr>
            <a:r>
              <a:rPr lang="fa-IR" sz="2400" dirty="0">
                <a:solidFill>
                  <a:schemeClr val="tx1"/>
                </a:solidFill>
                <a:cs typeface="B Nazanin" panose="00000400000000000000" pitchFamily="2" charset="-78"/>
              </a:rPr>
              <a:t>3. این </a:t>
            </a:r>
            <a:r>
              <a:rPr lang="fa-IR" sz="2400" dirty="0" smtClean="0">
                <a:solidFill>
                  <a:schemeClr val="tx1"/>
                </a:solidFill>
                <a:cs typeface="B Nazanin" panose="00000400000000000000" pitchFamily="2" charset="-78"/>
              </a:rPr>
              <a:t>آزمون ها </a:t>
            </a:r>
            <a:r>
              <a:rPr lang="fa-IR" sz="2400" dirty="0">
                <a:solidFill>
                  <a:schemeClr val="tx1"/>
                </a:solidFill>
                <a:cs typeface="B Nazanin" panose="00000400000000000000" pitchFamily="2" charset="-78"/>
              </a:rPr>
              <a:t>توانایی تولید </a:t>
            </a:r>
            <a:r>
              <a:rPr lang="fa-IR" sz="2400" dirty="0" smtClean="0">
                <a:solidFill>
                  <a:schemeClr val="tx1"/>
                </a:solidFill>
                <a:cs typeface="B Nazanin" panose="00000400000000000000" pitchFamily="2" charset="-78"/>
              </a:rPr>
              <a:t>پاسخ ها </a:t>
            </a:r>
            <a:r>
              <a:rPr lang="fa-IR" sz="2400" dirty="0">
                <a:solidFill>
                  <a:schemeClr val="tx1"/>
                </a:solidFill>
                <a:cs typeface="B Nazanin" panose="00000400000000000000" pitchFamily="2" charset="-78"/>
              </a:rPr>
              <a:t>را </a:t>
            </a:r>
            <a:r>
              <a:rPr lang="fa-IR" sz="2400" dirty="0" smtClean="0">
                <a:solidFill>
                  <a:schemeClr val="tx1"/>
                </a:solidFill>
                <a:cs typeface="B Nazanin" panose="00000400000000000000" pitchFamily="2" charset="-78"/>
              </a:rPr>
              <a:t>می سنجد </a:t>
            </a:r>
            <a:r>
              <a:rPr lang="fa-IR" sz="2400" dirty="0">
                <a:solidFill>
                  <a:schemeClr val="tx1"/>
                </a:solidFill>
                <a:cs typeface="B Nazanin" panose="00000400000000000000" pitchFamily="2" charset="-78"/>
              </a:rPr>
              <a:t>نه توانایی انتخاب </a:t>
            </a:r>
            <a:r>
              <a:rPr lang="fa-IR" sz="2400" dirty="0" smtClean="0">
                <a:solidFill>
                  <a:schemeClr val="tx1"/>
                </a:solidFill>
                <a:cs typeface="B Nazanin" panose="00000400000000000000" pitchFamily="2" charset="-78"/>
              </a:rPr>
              <a:t>پاسخ ها </a:t>
            </a:r>
            <a:r>
              <a:rPr lang="fa-IR" sz="2400" dirty="0">
                <a:solidFill>
                  <a:schemeClr val="tx1"/>
                </a:solidFill>
                <a:cs typeface="B Nazanin" panose="00000400000000000000" pitchFamily="2" charset="-78"/>
              </a:rPr>
              <a:t>را.</a:t>
            </a:r>
          </a:p>
          <a:p>
            <a:pPr marL="0" indent="0" algn="just" rtl="1">
              <a:buNone/>
            </a:pPr>
            <a:r>
              <a:rPr lang="fa-IR" sz="2400" dirty="0" smtClean="0">
                <a:solidFill>
                  <a:schemeClr val="tx1"/>
                </a:solidFill>
                <a:cs typeface="B Nazanin" panose="00000400000000000000" pitchFamily="2" charset="-78"/>
              </a:rPr>
              <a:t>4.آزمون های </a:t>
            </a:r>
            <a:r>
              <a:rPr lang="fa-IR" sz="2400" dirty="0">
                <a:solidFill>
                  <a:schemeClr val="tx1"/>
                </a:solidFill>
                <a:cs typeface="B Nazanin" panose="00000400000000000000" pitchFamily="2" charset="-78"/>
              </a:rPr>
              <a:t>تشریحی از </a:t>
            </a:r>
            <a:r>
              <a:rPr lang="fa-IR" sz="2400" dirty="0" smtClean="0">
                <a:solidFill>
                  <a:schemeClr val="tx1"/>
                </a:solidFill>
                <a:cs typeface="B Nazanin" panose="00000400000000000000" pitchFamily="2" charset="-78"/>
              </a:rPr>
              <a:t>آزمون های </a:t>
            </a:r>
            <a:r>
              <a:rPr lang="fa-IR" sz="2400" dirty="0">
                <a:solidFill>
                  <a:schemeClr val="tx1"/>
                </a:solidFill>
                <a:cs typeface="B Nazanin" panose="00000400000000000000" pitchFamily="2" charset="-78"/>
              </a:rPr>
              <a:t>عینی </a:t>
            </a:r>
            <a:r>
              <a:rPr lang="fa-IR" sz="2400" dirty="0" smtClean="0">
                <a:solidFill>
                  <a:schemeClr val="tx1"/>
                </a:solidFill>
                <a:cs typeface="B Nazanin" panose="00000400000000000000" pitchFamily="2" charset="-78"/>
              </a:rPr>
              <a:t>موقعیت های واقعی تری </a:t>
            </a:r>
            <a:r>
              <a:rPr lang="fa-IR" sz="2400" dirty="0">
                <a:solidFill>
                  <a:schemeClr val="tx1"/>
                </a:solidFill>
                <a:cs typeface="B Nazanin" panose="00000400000000000000" pitchFamily="2" charset="-78"/>
              </a:rPr>
              <a:t>را در اختیار آزمون شوندگان </a:t>
            </a:r>
            <a:r>
              <a:rPr lang="fa-IR" sz="2400" dirty="0" smtClean="0">
                <a:solidFill>
                  <a:schemeClr val="tx1"/>
                </a:solidFill>
                <a:cs typeface="B Nazanin" panose="00000400000000000000" pitchFamily="2" charset="-78"/>
              </a:rPr>
              <a:t>می گذارند</a:t>
            </a:r>
            <a:r>
              <a:rPr lang="fa-IR" sz="2400" dirty="0">
                <a:solidFill>
                  <a:schemeClr val="tx1"/>
                </a:solidFill>
                <a:cs typeface="B Nazanin" panose="00000400000000000000" pitchFamily="2" charset="-78"/>
              </a:rPr>
              <a:t>.</a:t>
            </a:r>
          </a:p>
          <a:p>
            <a:pPr marL="0" indent="0" algn="just" rtl="1">
              <a:buNone/>
            </a:pPr>
            <a:r>
              <a:rPr lang="fa-IR" sz="2400" dirty="0" smtClean="0">
                <a:solidFill>
                  <a:schemeClr val="tx1"/>
                </a:solidFill>
                <a:cs typeface="B Nazanin" panose="00000400000000000000" pitchFamily="2" charset="-78"/>
              </a:rPr>
              <a:t>5.آزمون های </a:t>
            </a:r>
            <a:r>
              <a:rPr lang="fa-IR" sz="2400" dirty="0">
                <a:solidFill>
                  <a:schemeClr val="tx1"/>
                </a:solidFill>
                <a:cs typeface="B Nazanin" panose="00000400000000000000" pitchFamily="2" charset="-78"/>
              </a:rPr>
              <a:t>تشریحی بر روش مطالعه یادگیرندگان تاثیر مثبت به جای </a:t>
            </a:r>
            <a:r>
              <a:rPr lang="fa-IR" sz="2400" dirty="0" smtClean="0">
                <a:solidFill>
                  <a:schemeClr val="tx1"/>
                </a:solidFill>
                <a:cs typeface="B Nazanin" panose="00000400000000000000" pitchFamily="2" charset="-78"/>
              </a:rPr>
              <a:t>می گذارند</a:t>
            </a:r>
            <a:r>
              <a:rPr lang="fa-IR" sz="2400" dirty="0">
                <a:solidFill>
                  <a:schemeClr val="tx1"/>
                </a:solidFill>
                <a:cs typeface="B Nazanin" panose="00000400000000000000" pitchFamily="2" charset="-78"/>
              </a:rPr>
              <a:t>.</a:t>
            </a:r>
          </a:p>
          <a:p>
            <a:pPr marL="0" indent="0" algn="just" rtl="1">
              <a:buNone/>
            </a:pPr>
            <a:r>
              <a:rPr lang="fa-IR" sz="2400" dirty="0">
                <a:solidFill>
                  <a:schemeClr val="tx1"/>
                </a:solidFill>
                <a:cs typeface="B Nazanin" panose="00000400000000000000" pitchFamily="2" charset="-78"/>
              </a:rPr>
              <a:t>6.استفاده از </a:t>
            </a:r>
            <a:r>
              <a:rPr lang="fa-IR" sz="2400" dirty="0" smtClean="0">
                <a:solidFill>
                  <a:schemeClr val="tx1"/>
                </a:solidFill>
                <a:cs typeface="B Nazanin" panose="00000400000000000000" pitchFamily="2" charset="-78"/>
              </a:rPr>
              <a:t>آزمون های </a:t>
            </a:r>
            <a:r>
              <a:rPr lang="fa-IR" sz="2400" dirty="0">
                <a:solidFill>
                  <a:schemeClr val="tx1"/>
                </a:solidFill>
                <a:cs typeface="B Nazanin" panose="00000400000000000000" pitchFamily="2" charset="-78"/>
              </a:rPr>
              <a:t>تشریحی </a:t>
            </a:r>
            <a:r>
              <a:rPr lang="fa-IR" sz="2400" dirty="0" smtClean="0">
                <a:solidFill>
                  <a:schemeClr val="tx1"/>
                </a:solidFill>
                <a:cs typeface="B Nazanin" panose="00000400000000000000" pitchFamily="2" charset="-78"/>
              </a:rPr>
              <a:t>عادت های </a:t>
            </a:r>
            <a:r>
              <a:rPr lang="fa-IR" sz="2400" dirty="0">
                <a:solidFill>
                  <a:schemeClr val="tx1"/>
                </a:solidFill>
                <a:cs typeface="B Nazanin" panose="00000400000000000000" pitchFamily="2" charset="-78"/>
              </a:rPr>
              <a:t>مطالعه بهتری را در دانش آموزان و دانشجویان تشویق </a:t>
            </a:r>
            <a:r>
              <a:rPr lang="fa-IR" sz="2400" dirty="0" smtClean="0">
                <a:solidFill>
                  <a:schemeClr val="tx1"/>
                </a:solidFill>
                <a:cs typeface="B Nazanin" panose="00000400000000000000" pitchFamily="2" charset="-78"/>
              </a:rPr>
              <a:t>می کند</a:t>
            </a:r>
            <a:r>
              <a:rPr lang="fa-IR" sz="2400" dirty="0">
                <a:solidFill>
                  <a:schemeClr val="tx1"/>
                </a:solidFill>
                <a:cs typeface="B Nazanin" panose="00000400000000000000" pitchFamily="2" charset="-78"/>
              </a:rPr>
              <a:t>.</a:t>
            </a:r>
          </a:p>
          <a:p>
            <a:pPr algn="just" rtl="1">
              <a:buAutoNum type="arabicPeriod"/>
            </a:pPr>
            <a:endParaRPr lang="fa-IR" sz="2400" dirty="0">
              <a:solidFill>
                <a:schemeClr val="tx1"/>
              </a:solidFill>
              <a:cs typeface="B Nazanin" panose="00000400000000000000" pitchFamily="2" charset="-78"/>
            </a:endParaRPr>
          </a:p>
          <a:p>
            <a:pPr algn="just" rtl="1">
              <a:buAutoNum type="arabicPeriod"/>
            </a:pP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3720299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6528" y="530591"/>
            <a:ext cx="4937557" cy="1163126"/>
          </a:xfrm>
        </p:spPr>
        <p:txBody>
          <a:bodyPr>
            <a:normAutofit/>
          </a:bodyPr>
          <a:lstStyle/>
          <a:p>
            <a:pPr algn="ctr" rtl="1"/>
            <a:r>
              <a:rPr lang="en-US" dirty="0">
                <a:solidFill>
                  <a:srgbClr val="C00000"/>
                </a:solidFill>
                <a:cs typeface="Titr" panose="00000700000000000000" pitchFamily="2" charset="-78"/>
              </a:rPr>
              <a:t/>
            </a:r>
            <a:br>
              <a:rPr lang="en-US" dirty="0">
                <a:solidFill>
                  <a:srgbClr val="C00000"/>
                </a:solidFill>
                <a:cs typeface="Titr" panose="00000700000000000000" pitchFamily="2" charset="-78"/>
              </a:rPr>
            </a:br>
            <a:r>
              <a:rPr lang="fa-IR" sz="2800" dirty="0">
                <a:solidFill>
                  <a:srgbClr val="C00000"/>
                </a:solidFill>
                <a:cs typeface="Titr" panose="00000700000000000000" pitchFamily="2" charset="-78"/>
              </a:rPr>
              <a:t>محدودیت های آزمون تشریحی</a:t>
            </a:r>
            <a:endParaRPr lang="en-US" dirty="0">
              <a:solidFill>
                <a:srgbClr val="C00000"/>
              </a:solidFill>
              <a:cs typeface="Titr" panose="00000700000000000000" pitchFamily="2" charset="-78"/>
            </a:endParaRPr>
          </a:p>
        </p:txBody>
      </p:sp>
      <p:sp>
        <p:nvSpPr>
          <p:cNvPr id="3" name="Content Placeholder 2"/>
          <p:cNvSpPr>
            <a:spLocks noGrp="1"/>
          </p:cNvSpPr>
          <p:nvPr>
            <p:ph idx="1"/>
          </p:nvPr>
        </p:nvSpPr>
        <p:spPr/>
        <p:txBody>
          <a:bodyPr>
            <a:normAutofit/>
          </a:bodyPr>
          <a:lstStyle/>
          <a:p>
            <a:pPr marL="0" indent="0" algn="just" rtl="1">
              <a:buNone/>
            </a:pPr>
            <a:r>
              <a:rPr lang="fa-IR" sz="2400" dirty="0">
                <a:solidFill>
                  <a:schemeClr val="tx1"/>
                </a:solidFill>
                <a:cs typeface="B Nazanin" panose="00000400000000000000" pitchFamily="2" charset="-78"/>
              </a:rPr>
              <a:t>1.یک آزمون تشریحی نمونه کوچکی از محتوا درس و </a:t>
            </a:r>
            <a:r>
              <a:rPr lang="fa-IR" sz="2400" dirty="0" smtClean="0">
                <a:solidFill>
                  <a:schemeClr val="tx1"/>
                </a:solidFill>
                <a:cs typeface="B Nazanin" panose="00000400000000000000" pitchFamily="2" charset="-78"/>
              </a:rPr>
              <a:t>هدف های </a:t>
            </a:r>
            <a:r>
              <a:rPr lang="fa-IR" sz="2400" dirty="0">
                <a:solidFill>
                  <a:schemeClr val="tx1"/>
                </a:solidFill>
                <a:cs typeface="B Nazanin" panose="00000400000000000000" pitchFamily="2" charset="-78"/>
              </a:rPr>
              <a:t>آموزشی را اندازه </a:t>
            </a:r>
            <a:r>
              <a:rPr lang="fa-IR" sz="2400" dirty="0" smtClean="0">
                <a:solidFill>
                  <a:schemeClr val="tx1"/>
                </a:solidFill>
                <a:cs typeface="B Nazanin" panose="00000400000000000000" pitchFamily="2" charset="-78"/>
              </a:rPr>
              <a:t>می گیرد</a:t>
            </a:r>
            <a:r>
              <a:rPr lang="fa-IR" sz="2400" dirty="0">
                <a:solidFill>
                  <a:schemeClr val="tx1"/>
                </a:solidFill>
                <a:cs typeface="B Nazanin" panose="00000400000000000000" pitchFamily="2" charset="-78"/>
              </a:rPr>
              <a:t>.</a:t>
            </a:r>
          </a:p>
          <a:p>
            <a:pPr marL="0" indent="0" algn="just" rtl="1">
              <a:buNone/>
            </a:pPr>
            <a:r>
              <a:rPr lang="fa-IR" sz="2400" dirty="0">
                <a:solidFill>
                  <a:schemeClr val="tx1"/>
                </a:solidFill>
                <a:cs typeface="B Nazanin" panose="00000400000000000000" pitchFamily="2" charset="-78"/>
              </a:rPr>
              <a:t>2. تصحیح پاسخ های تشریحی </a:t>
            </a:r>
            <a:r>
              <a:rPr lang="fa-IR" sz="2400" dirty="0" smtClean="0">
                <a:solidFill>
                  <a:schemeClr val="tx1"/>
                </a:solidFill>
                <a:cs typeface="B Nazanin" panose="00000400000000000000" pitchFamily="2" charset="-78"/>
              </a:rPr>
              <a:t>نمی تواند </a:t>
            </a:r>
            <a:r>
              <a:rPr lang="fa-IR" sz="2400" dirty="0">
                <a:solidFill>
                  <a:schemeClr val="tx1"/>
                </a:solidFill>
                <a:cs typeface="B Nazanin" panose="00000400000000000000" pitchFamily="2" charset="-78"/>
              </a:rPr>
              <a:t>با دقت و عینیت انجام گیرد.</a:t>
            </a:r>
          </a:p>
          <a:p>
            <a:pPr marL="0" indent="0" algn="just" rtl="1">
              <a:buNone/>
            </a:pPr>
            <a:r>
              <a:rPr lang="fa-IR" sz="2400" dirty="0">
                <a:solidFill>
                  <a:schemeClr val="tx1"/>
                </a:solidFill>
                <a:cs typeface="B Nazanin" panose="00000400000000000000" pitchFamily="2" charset="-78"/>
              </a:rPr>
              <a:t>3. تصحیح </a:t>
            </a:r>
            <a:r>
              <a:rPr lang="fa-IR" sz="2400" dirty="0" smtClean="0">
                <a:solidFill>
                  <a:schemeClr val="tx1"/>
                </a:solidFill>
                <a:cs typeface="B Nazanin" panose="00000400000000000000" pitchFamily="2" charset="-78"/>
              </a:rPr>
              <a:t>پاسخ های </a:t>
            </a:r>
            <a:r>
              <a:rPr lang="fa-IR" sz="2400" dirty="0">
                <a:solidFill>
                  <a:schemeClr val="tx1"/>
                </a:solidFill>
                <a:cs typeface="B Nazanin" panose="00000400000000000000" pitchFamily="2" charset="-78"/>
              </a:rPr>
              <a:t>تشریحی بسیار وقتگیر است.</a:t>
            </a:r>
            <a:endParaRPr lang="en-US" sz="2400" dirty="0">
              <a:solidFill>
                <a:schemeClr val="tx1"/>
              </a:solidFill>
              <a:cs typeface="B Nazanin" panose="00000400000000000000" pitchFamily="2" charset="-78"/>
            </a:endParaRPr>
          </a:p>
          <a:p>
            <a:pPr marL="0" indent="0" algn="just" rtl="1">
              <a:buNone/>
            </a:pPr>
            <a:endParaRPr lang="fa-IR" sz="2400" b="1" dirty="0">
              <a:solidFill>
                <a:schemeClr val="accent2">
                  <a:lumMod val="50000"/>
                </a:schemeClr>
              </a:solidFill>
              <a:cs typeface="B Nazanin" panose="00000400000000000000" pitchFamily="2" charset="-78"/>
            </a:endParaRPr>
          </a:p>
          <a:p>
            <a:pPr marL="0" indent="0" algn="just" rtl="1">
              <a:buNone/>
            </a:pPr>
            <a:r>
              <a:rPr lang="fa-IR" sz="2400" b="1" dirty="0">
                <a:solidFill>
                  <a:srgbClr val="C00000"/>
                </a:solidFill>
                <a:cs typeface="B Nazanin" panose="00000400000000000000" pitchFamily="2" charset="-78"/>
              </a:rPr>
              <a:t>موارد استفاده آزمونهای تشریحی</a:t>
            </a:r>
          </a:p>
          <a:p>
            <a:pPr marL="0" indent="0" algn="just" rtl="1">
              <a:buNone/>
            </a:pPr>
            <a:r>
              <a:rPr lang="fa-IR" sz="2400" dirty="0">
                <a:solidFill>
                  <a:schemeClr val="tx1"/>
                </a:solidFill>
                <a:cs typeface="B Nazanin" panose="00000400000000000000" pitchFamily="2" charset="-78"/>
              </a:rPr>
              <a:t>از آزمون های تشریحی </a:t>
            </a:r>
            <a:r>
              <a:rPr lang="fa-IR" sz="2400" dirty="0" smtClean="0">
                <a:solidFill>
                  <a:schemeClr val="tx1"/>
                </a:solidFill>
                <a:cs typeface="B Nazanin" panose="00000400000000000000" pitchFamily="2" charset="-78"/>
              </a:rPr>
              <a:t>می توان </a:t>
            </a:r>
            <a:r>
              <a:rPr lang="fa-IR" sz="2400" dirty="0">
                <a:solidFill>
                  <a:schemeClr val="tx1"/>
                </a:solidFill>
                <a:cs typeface="B Nazanin" panose="00000400000000000000" pitchFamily="2" charset="-78"/>
              </a:rPr>
              <a:t>برای سنجش انواع مختلف فرآیندها و فراورده های یادگیری دانش آموزان و دانشجویان سود برد</a:t>
            </a:r>
            <a:r>
              <a:rPr lang="fa-IR" sz="2400" dirty="0" smtClean="0">
                <a:solidFill>
                  <a:schemeClr val="tx1"/>
                </a:solidFill>
                <a:cs typeface="B Nazanin" panose="00000400000000000000" pitchFamily="2" charset="-78"/>
              </a:rPr>
              <a:t>. </a:t>
            </a:r>
            <a:endParaRPr lang="fa-IR" sz="2400" dirty="0">
              <a:solidFill>
                <a:schemeClr val="tx1"/>
              </a:solidFill>
              <a:cs typeface="B Nazanin" panose="00000400000000000000" pitchFamily="2" charset="-78"/>
            </a:endParaRPr>
          </a:p>
          <a:p>
            <a:pPr marL="0" indent="0" algn="just" rtl="1">
              <a:buNone/>
            </a:pP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7840801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4799" y="572155"/>
            <a:ext cx="4002376" cy="1280890"/>
          </a:xfrm>
        </p:spPr>
        <p:txBody>
          <a:bodyPr>
            <a:normAutofit/>
          </a:bodyPr>
          <a:lstStyle/>
          <a:p>
            <a:pPr algn="ctr" rtl="1"/>
            <a:r>
              <a:rPr lang="fa-IR" dirty="0">
                <a:solidFill>
                  <a:srgbClr val="C00000"/>
                </a:solidFill>
                <a:cs typeface="Titr" panose="00000700000000000000" pitchFamily="2" charset="-78"/>
              </a:rPr>
              <a:t/>
            </a:r>
            <a:br>
              <a:rPr lang="fa-IR" dirty="0">
                <a:solidFill>
                  <a:srgbClr val="C00000"/>
                </a:solidFill>
                <a:cs typeface="Titr" panose="00000700000000000000" pitchFamily="2" charset="-78"/>
              </a:rPr>
            </a:br>
            <a:r>
              <a:rPr lang="fa-IR" sz="2800" dirty="0">
                <a:solidFill>
                  <a:srgbClr val="C00000"/>
                </a:solidFill>
                <a:cs typeface="Titr" panose="00000700000000000000" pitchFamily="2" charset="-78"/>
              </a:rPr>
              <a:t>پرسش شفاهی </a:t>
            </a:r>
            <a:endParaRPr lang="en-US" sz="2800" dirty="0">
              <a:solidFill>
                <a:srgbClr val="C00000"/>
              </a:solidFill>
              <a:cs typeface="Titr" panose="00000700000000000000" pitchFamily="2" charset="-78"/>
            </a:endParaRPr>
          </a:p>
        </p:txBody>
      </p:sp>
      <p:sp>
        <p:nvSpPr>
          <p:cNvPr id="3" name="Content Placeholder 2"/>
          <p:cNvSpPr>
            <a:spLocks noGrp="1"/>
          </p:cNvSpPr>
          <p:nvPr>
            <p:ph idx="1"/>
          </p:nvPr>
        </p:nvSpPr>
        <p:spPr>
          <a:xfrm>
            <a:off x="1433945" y="2133599"/>
            <a:ext cx="10070667" cy="4142509"/>
          </a:xfrm>
        </p:spPr>
        <p:txBody>
          <a:bodyPr>
            <a:normAutofit/>
          </a:bodyPr>
          <a:lstStyle/>
          <a:p>
            <a:pPr marL="0" indent="0" algn="just" rtl="1">
              <a:buNone/>
            </a:pPr>
            <a:r>
              <a:rPr lang="fa-IR" sz="2400" dirty="0">
                <a:solidFill>
                  <a:schemeClr val="tx1"/>
                </a:solidFill>
                <a:cs typeface="B Nazanin" panose="00000400000000000000" pitchFamily="2" charset="-78"/>
              </a:rPr>
              <a:t>یکی از تدابیر متداول و موثر معلمان در ارزشیابی های غیر رسمی از یادگیری دانش آموزان</a:t>
            </a:r>
            <a:r>
              <a:rPr lang="fa-IR" sz="2400" dirty="0" smtClean="0">
                <a:solidFill>
                  <a:schemeClr val="tx1"/>
                </a:solidFill>
                <a:cs typeface="B Nazanin" panose="00000400000000000000" pitchFamily="2" charset="-78"/>
              </a:rPr>
              <a:t>، به </a:t>
            </a:r>
            <a:r>
              <a:rPr lang="fa-IR" sz="2400" dirty="0">
                <a:solidFill>
                  <a:schemeClr val="tx1"/>
                </a:solidFill>
                <a:cs typeface="B Nazanin" panose="00000400000000000000" pitchFamily="2" charset="-78"/>
              </a:rPr>
              <a:t>منظور دادن باز خورد به آنان تشویق و ترغیب آنان در یادگیری</a:t>
            </a:r>
            <a:r>
              <a:rPr lang="fa-IR" sz="2400" dirty="0" smtClean="0">
                <a:solidFill>
                  <a:schemeClr val="tx1"/>
                </a:solidFill>
                <a:cs typeface="B Nazanin" panose="00000400000000000000" pitchFamily="2" charset="-78"/>
              </a:rPr>
              <a:t>، رفع </a:t>
            </a:r>
            <a:r>
              <a:rPr lang="fa-IR" sz="2400" dirty="0">
                <a:solidFill>
                  <a:schemeClr val="tx1"/>
                </a:solidFill>
                <a:cs typeface="B Nazanin" panose="00000400000000000000" pitchFamily="2" charset="-78"/>
              </a:rPr>
              <a:t>مشکلات یادگیری آنان استفاده از پرسش شفاهی است.</a:t>
            </a:r>
          </a:p>
          <a:p>
            <a:pPr marL="0" indent="0" algn="just" rtl="1">
              <a:buNone/>
            </a:pPr>
            <a:r>
              <a:rPr lang="fa-IR" sz="2400" dirty="0">
                <a:solidFill>
                  <a:schemeClr val="tx1"/>
                </a:solidFill>
                <a:cs typeface="B Nazanin" panose="00000400000000000000" pitchFamily="2" charset="-78"/>
              </a:rPr>
              <a:t>معمولا پرسش شفاهی را </a:t>
            </a:r>
            <a:r>
              <a:rPr lang="fa-IR" sz="2400" dirty="0" smtClean="0">
                <a:solidFill>
                  <a:schemeClr val="tx1"/>
                </a:solidFill>
                <a:cs typeface="B Nazanin" panose="00000400000000000000" pitchFamily="2" charset="-78"/>
              </a:rPr>
              <a:t>نمی توان </a:t>
            </a:r>
            <a:r>
              <a:rPr lang="fa-IR" sz="2400" dirty="0">
                <a:solidFill>
                  <a:schemeClr val="tx1"/>
                </a:solidFill>
                <a:cs typeface="B Nazanin" panose="00000400000000000000" pitchFamily="2" charset="-78"/>
              </a:rPr>
              <a:t>نوعی آزمون به حساب آورد که از نتایج آن بتوان برای نمره گذاری میزان آموخته های دانش آموران استفاده کرد.</a:t>
            </a:r>
          </a:p>
          <a:p>
            <a:pPr marL="0" indent="0" algn="just" rtl="1">
              <a:buNone/>
            </a:pPr>
            <a:r>
              <a:rPr lang="fa-IR" sz="2400" dirty="0">
                <a:solidFill>
                  <a:schemeClr val="tx1"/>
                </a:solidFill>
                <a:cs typeface="B Nazanin" panose="00000400000000000000" pitchFamily="2" charset="-78"/>
              </a:rPr>
              <a:t>میتوان پرسش شفاهی را نوعی سوال تشریحی دانست که به صورت غیررسمی طرح وجواب آن هم به صورت شفاهی در کلاس ارائه </a:t>
            </a:r>
            <a:r>
              <a:rPr lang="fa-IR" sz="2400" dirty="0" smtClean="0">
                <a:solidFill>
                  <a:schemeClr val="tx1"/>
                </a:solidFill>
                <a:cs typeface="B Nazanin" panose="00000400000000000000" pitchFamily="2" charset="-78"/>
              </a:rPr>
              <a:t>می شود</a:t>
            </a:r>
            <a:r>
              <a:rPr lang="fa-IR" sz="2400" dirty="0">
                <a:solidFill>
                  <a:schemeClr val="tx1"/>
                </a:solidFill>
                <a:cs typeface="B Nazanin" panose="00000400000000000000" pitchFamily="2" charset="-78"/>
              </a:rPr>
              <a:t>. </a:t>
            </a:r>
          </a:p>
          <a:p>
            <a:pPr marL="0" indent="0" algn="just" rtl="1">
              <a:buNone/>
            </a:pPr>
            <a:r>
              <a:rPr lang="fa-IR" sz="2400" dirty="0">
                <a:solidFill>
                  <a:schemeClr val="tx1"/>
                </a:solidFill>
                <a:cs typeface="B Nazanin" panose="00000400000000000000" pitchFamily="2" charset="-78"/>
              </a:rPr>
              <a:t>از امتیاز های دیگر </a:t>
            </a:r>
            <a:r>
              <a:rPr lang="fa-IR" sz="2400" dirty="0" smtClean="0">
                <a:solidFill>
                  <a:schemeClr val="tx1"/>
                </a:solidFill>
                <a:cs typeface="B Nazanin" panose="00000400000000000000" pitchFamily="2" charset="-78"/>
              </a:rPr>
              <a:t>پرسش های </a:t>
            </a:r>
            <a:r>
              <a:rPr lang="fa-IR" sz="2400" dirty="0">
                <a:solidFill>
                  <a:schemeClr val="tx1"/>
                </a:solidFill>
                <a:cs typeface="B Nazanin" panose="00000400000000000000" pitchFamily="2" charset="-78"/>
              </a:rPr>
              <a:t>شفاهی این است که دانش آموز </a:t>
            </a:r>
            <a:r>
              <a:rPr lang="fa-IR" sz="2400" dirty="0" smtClean="0">
                <a:solidFill>
                  <a:schemeClr val="tx1"/>
                </a:solidFill>
                <a:cs typeface="B Nazanin" panose="00000400000000000000" pitchFamily="2" charset="-78"/>
              </a:rPr>
              <a:t>می تواند </a:t>
            </a:r>
            <a:r>
              <a:rPr lang="fa-IR" sz="2400" dirty="0">
                <a:solidFill>
                  <a:schemeClr val="tx1"/>
                </a:solidFill>
                <a:cs typeface="B Nazanin" panose="00000400000000000000" pitchFamily="2" charset="-78"/>
              </a:rPr>
              <a:t>از معلم بخواهد تا نکات مبهم سوال را برای او کاملا روشن کند. </a:t>
            </a: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31933476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rtl="1"/>
            <a:r>
              <a:rPr lang="en-US" sz="2800" dirty="0">
                <a:cs typeface="B Nazanin" panose="00000400000000000000" pitchFamily="2" charset="-78"/>
              </a:rPr>
              <a:t/>
            </a:r>
            <a:br>
              <a:rPr lang="en-US" sz="2800" dirty="0">
                <a:cs typeface="B Nazanin" panose="00000400000000000000" pitchFamily="2" charset="-78"/>
              </a:rPr>
            </a:br>
            <a:endParaRPr lang="en-US" sz="2800" dirty="0">
              <a:solidFill>
                <a:schemeClr val="accent2"/>
              </a:solidFill>
              <a:cs typeface="B Nazanin" panose="00000400000000000000" pitchFamily="2" charset="-78"/>
            </a:endParaRPr>
          </a:p>
        </p:txBody>
      </p:sp>
      <p:sp>
        <p:nvSpPr>
          <p:cNvPr id="3" name="Content Placeholder 2"/>
          <p:cNvSpPr>
            <a:spLocks noGrp="1"/>
          </p:cNvSpPr>
          <p:nvPr>
            <p:ph idx="1"/>
          </p:nvPr>
        </p:nvSpPr>
        <p:spPr>
          <a:xfrm>
            <a:off x="1818409" y="1264555"/>
            <a:ext cx="9686203" cy="2767118"/>
          </a:xfrm>
        </p:spPr>
        <p:txBody>
          <a:bodyPr>
            <a:normAutofit/>
          </a:bodyPr>
          <a:lstStyle/>
          <a:p>
            <a:pPr marL="0" indent="0" algn="ctr" rtl="1">
              <a:buNone/>
            </a:pPr>
            <a:r>
              <a:rPr lang="fa-IR" sz="2400" dirty="0">
                <a:solidFill>
                  <a:srgbClr val="C00000"/>
                </a:solidFill>
                <a:cs typeface="Titr" panose="00000700000000000000" pitchFamily="2" charset="-78"/>
              </a:rPr>
              <a:t>آزمون بیرون </a:t>
            </a:r>
            <a:r>
              <a:rPr lang="fa-IR" sz="2400" dirty="0" smtClean="0">
                <a:solidFill>
                  <a:srgbClr val="C00000"/>
                </a:solidFill>
                <a:cs typeface="Titr" panose="00000700000000000000" pitchFamily="2" charset="-78"/>
              </a:rPr>
              <a:t>بردنی</a:t>
            </a:r>
          </a:p>
          <a:p>
            <a:pPr marL="0" indent="0" algn="ctr" rtl="1">
              <a:buNone/>
            </a:pPr>
            <a:endParaRPr lang="fa-IR" sz="2400" dirty="0" smtClean="0">
              <a:solidFill>
                <a:srgbClr val="C00000"/>
              </a:solidFill>
              <a:cs typeface="Titr" panose="00000700000000000000" pitchFamily="2" charset="-78"/>
            </a:endParaRPr>
          </a:p>
          <a:p>
            <a:pPr marL="0" indent="0" algn="just" rtl="1">
              <a:buNone/>
            </a:pPr>
            <a:r>
              <a:rPr lang="fa-IR" sz="2400" dirty="0" smtClean="0">
                <a:solidFill>
                  <a:schemeClr val="tx1"/>
                </a:solidFill>
                <a:cs typeface="B Nazanin" panose="00000400000000000000" pitchFamily="2" charset="-78"/>
              </a:rPr>
              <a:t>نوع </a:t>
            </a:r>
            <a:r>
              <a:rPr lang="fa-IR" sz="2400" dirty="0">
                <a:solidFill>
                  <a:schemeClr val="tx1"/>
                </a:solidFill>
                <a:cs typeface="B Nazanin" panose="00000400000000000000" pitchFamily="2" charset="-78"/>
              </a:rPr>
              <a:t>دیگر آزمون تشریحی آزمون بیرون بردنی نام دارد. در این امتحان یا آزمون</a:t>
            </a:r>
            <a:r>
              <a:rPr lang="fa-IR" sz="2400" dirty="0" smtClean="0">
                <a:solidFill>
                  <a:schemeClr val="tx1"/>
                </a:solidFill>
                <a:cs typeface="B Nazanin" panose="00000400000000000000" pitchFamily="2" charset="-78"/>
              </a:rPr>
              <a:t>، دانش </a:t>
            </a:r>
            <a:r>
              <a:rPr lang="fa-IR" sz="2400" dirty="0">
                <a:solidFill>
                  <a:schemeClr val="tx1"/>
                </a:solidFill>
                <a:cs typeface="B Nazanin" panose="00000400000000000000" pitchFamily="2" charset="-78"/>
              </a:rPr>
              <a:t>آموز یا دانشجو در ساعت معینی </a:t>
            </a:r>
            <a:r>
              <a:rPr lang="fa-IR" sz="2400" dirty="0" smtClean="0">
                <a:solidFill>
                  <a:schemeClr val="tx1"/>
                </a:solidFill>
                <a:cs typeface="B Nazanin" panose="00000400000000000000" pitchFamily="2" charset="-78"/>
              </a:rPr>
              <a:t>سوال ها </a:t>
            </a:r>
            <a:r>
              <a:rPr lang="fa-IR" sz="2400" dirty="0">
                <a:solidFill>
                  <a:schemeClr val="tx1"/>
                </a:solidFill>
                <a:cs typeface="B Nazanin" panose="00000400000000000000" pitchFamily="2" charset="-78"/>
              </a:rPr>
              <a:t>را دریافت میکند و با خود به کتابخانه</a:t>
            </a:r>
            <a:r>
              <a:rPr lang="fa-IR" sz="2400" dirty="0" smtClean="0">
                <a:solidFill>
                  <a:schemeClr val="tx1"/>
                </a:solidFill>
                <a:cs typeface="B Nazanin" panose="00000400000000000000" pitchFamily="2" charset="-78"/>
              </a:rPr>
              <a:t>، منزل، یا هرکجا </a:t>
            </a:r>
            <a:r>
              <a:rPr lang="fa-IR" sz="2400" dirty="0">
                <a:solidFill>
                  <a:schemeClr val="tx1"/>
                </a:solidFill>
                <a:cs typeface="B Nazanin" panose="00000400000000000000" pitchFamily="2" charset="-78"/>
              </a:rPr>
              <a:t>که بخواهد </a:t>
            </a:r>
            <a:r>
              <a:rPr lang="fa-IR" sz="2400" dirty="0" smtClean="0">
                <a:solidFill>
                  <a:schemeClr val="tx1"/>
                </a:solidFill>
                <a:cs typeface="B Nazanin" panose="00000400000000000000" pitchFamily="2" charset="-78"/>
              </a:rPr>
              <a:t>می برد. طبعا می تواند </a:t>
            </a:r>
            <a:r>
              <a:rPr lang="fa-IR" sz="2400" dirty="0">
                <a:solidFill>
                  <a:schemeClr val="tx1"/>
                </a:solidFill>
                <a:cs typeface="B Nazanin" panose="00000400000000000000" pitchFamily="2" charset="-78"/>
              </a:rPr>
              <a:t>از هر منبعی کمک بگیرد وبا هرکس که بخواهد مشورت کند.</a:t>
            </a: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14317294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6263" y="592938"/>
            <a:ext cx="6516976" cy="1280890"/>
          </a:xfrm>
        </p:spPr>
        <p:txBody>
          <a:bodyPr>
            <a:normAutofit/>
          </a:bodyPr>
          <a:lstStyle/>
          <a:p>
            <a:pPr algn="ctr" rtl="1"/>
            <a:r>
              <a:rPr lang="fa-IR" sz="2800" dirty="0">
                <a:solidFill>
                  <a:schemeClr val="tx1"/>
                </a:solidFill>
                <a:latin typeface="Arial Rounded MT Bold" panose="020F0704030504030204" pitchFamily="34" charset="0"/>
                <a:cs typeface="B Nazanin" panose="00000400000000000000" pitchFamily="2" charset="-78"/>
              </a:rPr>
              <a:t/>
            </a:r>
            <a:br>
              <a:rPr lang="fa-IR" sz="2800" dirty="0">
                <a:solidFill>
                  <a:schemeClr val="tx1"/>
                </a:solidFill>
                <a:latin typeface="Arial Rounded MT Bold" panose="020F0704030504030204" pitchFamily="34" charset="0"/>
                <a:cs typeface="B Nazanin" panose="00000400000000000000" pitchFamily="2" charset="-78"/>
              </a:rPr>
            </a:br>
            <a:r>
              <a:rPr lang="fa-IR" sz="3200" b="1" dirty="0">
                <a:solidFill>
                  <a:srgbClr val="C00000"/>
                </a:solidFill>
                <a:latin typeface="Arial Rounded MT Bold" panose="020F0704030504030204" pitchFamily="34" charset="0"/>
                <a:cs typeface="Titr" panose="00000700000000000000" pitchFamily="2" charset="-78"/>
              </a:rPr>
              <a:t>تعریف </a:t>
            </a:r>
            <a:r>
              <a:rPr lang="fa-IR" sz="3200" b="1" dirty="0" smtClean="0">
                <a:solidFill>
                  <a:srgbClr val="C00000"/>
                </a:solidFill>
                <a:latin typeface="Arial Rounded MT Bold" panose="020F0704030504030204" pitchFamily="34" charset="0"/>
                <a:cs typeface="Titr" panose="00000700000000000000" pitchFamily="2" charset="-78"/>
              </a:rPr>
              <a:t>آزمون </a:t>
            </a:r>
            <a:r>
              <a:rPr lang="fa-IR" sz="3200" b="1" dirty="0">
                <a:solidFill>
                  <a:srgbClr val="C00000"/>
                </a:solidFill>
                <a:latin typeface="Arial Rounded MT Bold" panose="020F0704030504030204" pitchFamily="34" charset="0"/>
                <a:cs typeface="Titr" panose="00000700000000000000" pitchFamily="2" charset="-78"/>
              </a:rPr>
              <a:t>های تشریحی</a:t>
            </a:r>
            <a:endParaRPr lang="en-US" sz="3200" dirty="0">
              <a:solidFill>
                <a:srgbClr val="C00000"/>
              </a:solidFill>
              <a:latin typeface="Arial Rounded MT Bold" panose="020F0704030504030204" pitchFamily="34" charset="0"/>
              <a:cs typeface="Titr" panose="00000700000000000000" pitchFamily="2" charset="-78"/>
            </a:endParaRPr>
          </a:p>
        </p:txBody>
      </p:sp>
      <p:sp>
        <p:nvSpPr>
          <p:cNvPr id="3" name="Content Placeholder 2"/>
          <p:cNvSpPr>
            <a:spLocks noGrp="1"/>
          </p:cNvSpPr>
          <p:nvPr>
            <p:ph idx="1"/>
          </p:nvPr>
        </p:nvSpPr>
        <p:spPr>
          <a:xfrm>
            <a:off x="1704109" y="2424546"/>
            <a:ext cx="10091448" cy="3777622"/>
          </a:xfrm>
        </p:spPr>
        <p:txBody>
          <a:bodyPr>
            <a:normAutofit/>
          </a:bodyPr>
          <a:lstStyle/>
          <a:p>
            <a:pPr marL="0" indent="0" algn="just" rtl="1">
              <a:buNone/>
            </a:pPr>
            <a:r>
              <a:rPr lang="fa-IR" sz="2800" b="1" dirty="0" smtClean="0">
                <a:solidFill>
                  <a:schemeClr val="tx1"/>
                </a:solidFill>
                <a:latin typeface="+mj-lt"/>
                <a:cs typeface="B Nazanin" panose="00000400000000000000" pitchFamily="2" charset="-78"/>
              </a:rPr>
              <a:t>ویژگی های این آزمون تعریف آن را می سازد. </a:t>
            </a:r>
            <a:endParaRPr lang="fa-IR" sz="2800" b="1" dirty="0">
              <a:solidFill>
                <a:schemeClr val="tx1"/>
              </a:solidFill>
              <a:latin typeface="+mj-lt"/>
              <a:cs typeface="B Nazanin" panose="00000400000000000000" pitchFamily="2" charset="-78"/>
            </a:endParaRPr>
          </a:p>
          <a:p>
            <a:pPr marL="0" indent="0" algn="just" rtl="1">
              <a:buNone/>
            </a:pPr>
            <a:r>
              <a:rPr lang="fa-IR" sz="3200" dirty="0">
                <a:solidFill>
                  <a:schemeClr val="tx1"/>
                </a:solidFill>
                <a:latin typeface="+mj-lt"/>
                <a:cs typeface="B Nazanin" panose="00000400000000000000" pitchFamily="2" charset="-78"/>
              </a:rPr>
              <a:t>1</a:t>
            </a:r>
            <a:r>
              <a:rPr lang="fa-IR" sz="3200" dirty="0">
                <a:solidFill>
                  <a:schemeClr val="accent2"/>
                </a:solidFill>
                <a:latin typeface="+mj-lt"/>
                <a:cs typeface="B Nazanin" panose="00000400000000000000" pitchFamily="2" charset="-78"/>
              </a:rPr>
              <a:t>.</a:t>
            </a:r>
            <a:r>
              <a:rPr lang="fa-IR" sz="2400" dirty="0">
                <a:solidFill>
                  <a:schemeClr val="tx1"/>
                </a:solidFill>
                <a:latin typeface="+mj-lt"/>
                <a:cs typeface="B Nazanin" panose="00000400000000000000" pitchFamily="2" charset="-78"/>
              </a:rPr>
              <a:t>هیچ پاسخ واحدی برای سوالهای این نوع سنجش نمیتوان در نظر گرفت که صدرصد کامل وبه طور قطع درست باشد.</a:t>
            </a:r>
          </a:p>
          <a:p>
            <a:pPr marL="0" indent="0" algn="just" rtl="1">
              <a:buNone/>
            </a:pPr>
            <a:r>
              <a:rPr lang="fa-IR" sz="3200" dirty="0">
                <a:solidFill>
                  <a:schemeClr val="tx1"/>
                </a:solidFill>
                <a:latin typeface="+mj-lt"/>
                <a:cs typeface="B Nazanin" panose="00000400000000000000" pitchFamily="2" charset="-78"/>
              </a:rPr>
              <a:t>2.</a:t>
            </a:r>
            <a:r>
              <a:rPr lang="fa-IR" sz="2400" dirty="0">
                <a:solidFill>
                  <a:schemeClr val="tx1"/>
                </a:solidFill>
                <a:latin typeface="+mj-lt"/>
                <a:cs typeface="B Nazanin" panose="00000400000000000000" pitchFamily="2" charset="-78"/>
              </a:rPr>
              <a:t>پاسخها از لحاظ درجه کیفیت یا درستی با هم فرق دارند.</a:t>
            </a:r>
          </a:p>
          <a:p>
            <a:pPr marL="0" indent="0" algn="just" rtl="1">
              <a:buNone/>
            </a:pPr>
            <a:r>
              <a:rPr lang="fa-IR" sz="3200" dirty="0">
                <a:solidFill>
                  <a:schemeClr val="tx1"/>
                </a:solidFill>
                <a:latin typeface="+mj-lt"/>
                <a:cs typeface="B Nazanin" panose="00000400000000000000" pitchFamily="2" charset="-78"/>
              </a:rPr>
              <a:t>3.</a:t>
            </a:r>
            <a:r>
              <a:rPr lang="fa-IR" sz="2400" dirty="0">
                <a:solidFill>
                  <a:schemeClr val="tx1"/>
                </a:solidFill>
                <a:latin typeface="+mj-lt"/>
                <a:cs typeface="B Nazanin" panose="00000400000000000000" pitchFamily="2" charset="-78"/>
              </a:rPr>
              <a:t>در این نوع سنجش به آزمون شونده آزادی عمل زیادی داده میشود.</a:t>
            </a:r>
            <a:endParaRPr lang="fa-IR" sz="3200" dirty="0">
              <a:solidFill>
                <a:schemeClr val="accent2">
                  <a:lumMod val="75000"/>
                </a:schemeClr>
              </a:solidFill>
              <a:latin typeface="+mj-lt"/>
              <a:cs typeface="B Nazanin" panose="00000400000000000000" pitchFamily="2" charset="-78"/>
            </a:endParaRPr>
          </a:p>
        </p:txBody>
      </p:sp>
    </p:spTree>
    <p:extLst>
      <p:ext uri="{BB962C8B-B14F-4D97-AF65-F5344CB8AC3E}">
        <p14:creationId xmlns:p14="http://schemas.microsoft.com/office/powerpoint/2010/main" val="29139537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6116" y="1621637"/>
            <a:ext cx="8911687" cy="1277427"/>
          </a:xfrm>
        </p:spPr>
        <p:txBody>
          <a:bodyPr>
            <a:normAutofit/>
          </a:bodyPr>
          <a:lstStyle/>
          <a:p>
            <a:pPr algn="ctr" rtl="1"/>
            <a:r>
              <a:rPr lang="fa-IR" sz="5400" dirty="0" smtClean="0">
                <a:solidFill>
                  <a:srgbClr val="C00000"/>
                </a:solidFill>
                <a:cs typeface="Titr" panose="00000700000000000000" pitchFamily="2" charset="-78"/>
              </a:rPr>
              <a:t>آزمون های کوته پاسخ</a:t>
            </a:r>
            <a:endParaRPr lang="en-US" sz="5400" dirty="0">
              <a:solidFill>
                <a:srgbClr val="C00000"/>
              </a:solidFill>
              <a:cs typeface="Titr" panose="00000700000000000000" pitchFamily="2" charset="-78"/>
            </a:endParaRPr>
          </a:p>
        </p:txBody>
      </p:sp>
    </p:spTree>
    <p:extLst>
      <p:ext uri="{BB962C8B-B14F-4D97-AF65-F5344CB8AC3E}">
        <p14:creationId xmlns:p14="http://schemas.microsoft.com/office/powerpoint/2010/main" val="9631877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3627" y="0"/>
            <a:ext cx="4147849" cy="1280890"/>
          </a:xfrm>
        </p:spPr>
        <p:txBody>
          <a:bodyPr>
            <a:normAutofit/>
          </a:bodyPr>
          <a:lstStyle/>
          <a:p>
            <a:pPr algn="ctr" rtl="1"/>
            <a:r>
              <a:rPr lang="fa-IR" sz="2800" dirty="0">
                <a:solidFill>
                  <a:srgbClr val="C00000"/>
                </a:solidFill>
                <a:cs typeface="Titr" panose="00000700000000000000" pitchFamily="2" charset="-78"/>
              </a:rPr>
              <a:t/>
            </a:r>
            <a:br>
              <a:rPr lang="fa-IR" sz="2800" dirty="0">
                <a:solidFill>
                  <a:srgbClr val="C00000"/>
                </a:solidFill>
                <a:cs typeface="Titr" panose="00000700000000000000" pitchFamily="2" charset="-78"/>
              </a:rPr>
            </a:br>
            <a:r>
              <a:rPr lang="fa-IR" sz="2800" dirty="0">
                <a:solidFill>
                  <a:srgbClr val="C00000"/>
                </a:solidFill>
                <a:cs typeface="Titr" panose="00000700000000000000" pitchFamily="2" charset="-78"/>
              </a:rPr>
              <a:t>انواع آزمون های کوتاه پاسخ</a:t>
            </a:r>
            <a:endParaRPr lang="en-US" sz="2800" dirty="0">
              <a:solidFill>
                <a:srgbClr val="C00000"/>
              </a:solidFill>
              <a:cs typeface="Titr" panose="00000700000000000000" pitchFamily="2" charset="-78"/>
            </a:endParaRPr>
          </a:p>
        </p:txBody>
      </p:sp>
      <p:sp>
        <p:nvSpPr>
          <p:cNvPr id="3" name="Content Placeholder 2"/>
          <p:cNvSpPr>
            <a:spLocks noGrp="1"/>
          </p:cNvSpPr>
          <p:nvPr>
            <p:ph idx="1"/>
          </p:nvPr>
        </p:nvSpPr>
        <p:spPr>
          <a:xfrm>
            <a:off x="1654080" y="1624444"/>
            <a:ext cx="9433020" cy="4971098"/>
          </a:xfrm>
        </p:spPr>
        <p:txBody>
          <a:bodyPr>
            <a:normAutofit/>
          </a:bodyPr>
          <a:lstStyle/>
          <a:p>
            <a:pPr marL="0" indent="0" algn="just" rtl="1">
              <a:buNone/>
            </a:pPr>
            <a:r>
              <a:rPr lang="fa-IR" dirty="0" smtClean="0">
                <a:solidFill>
                  <a:srgbClr val="C00000"/>
                </a:solidFill>
                <a:cs typeface="Titr" panose="00000700000000000000" pitchFamily="2" charset="-78"/>
              </a:rPr>
              <a:t>1. پرسشی:</a:t>
            </a:r>
          </a:p>
          <a:p>
            <a:pPr marL="0" indent="0" algn="just" rtl="1">
              <a:buNone/>
            </a:pPr>
            <a:r>
              <a:rPr lang="fa-IR" sz="2000" dirty="0" smtClean="0">
                <a:solidFill>
                  <a:schemeClr val="tx1"/>
                </a:solidFill>
                <a:cs typeface="B Nazanin" panose="00000400000000000000" pitchFamily="2" charset="-78"/>
              </a:rPr>
              <a:t>یک </a:t>
            </a:r>
            <a:r>
              <a:rPr lang="fa-IR" sz="2000" dirty="0">
                <a:solidFill>
                  <a:schemeClr val="tx1"/>
                </a:solidFill>
                <a:cs typeface="B Nazanin" panose="00000400000000000000" pitchFamily="2" charset="-78"/>
              </a:rPr>
              <a:t>میلی متر چند میکرون است؟</a:t>
            </a:r>
          </a:p>
          <a:p>
            <a:pPr marL="0" indent="0" algn="just" rtl="1">
              <a:buNone/>
            </a:pPr>
            <a:r>
              <a:rPr lang="fa-IR" dirty="0" smtClean="0">
                <a:solidFill>
                  <a:srgbClr val="C00000"/>
                </a:solidFill>
                <a:cs typeface="Titr" panose="00000700000000000000" pitchFamily="2" charset="-78"/>
              </a:rPr>
              <a:t>2. کامل </a:t>
            </a:r>
            <a:r>
              <a:rPr lang="fa-IR" dirty="0">
                <a:solidFill>
                  <a:srgbClr val="C00000"/>
                </a:solidFill>
                <a:cs typeface="Titr" panose="00000700000000000000" pitchFamily="2" charset="-78"/>
              </a:rPr>
              <a:t>کردنی</a:t>
            </a:r>
            <a:r>
              <a:rPr lang="fa-IR" dirty="0" smtClean="0">
                <a:solidFill>
                  <a:schemeClr val="tx1"/>
                </a:solidFill>
                <a:cs typeface="B Nazanin" panose="00000400000000000000" pitchFamily="2" charset="-78"/>
              </a:rPr>
              <a:t>:</a:t>
            </a:r>
          </a:p>
          <a:p>
            <a:pPr marL="0" indent="0" algn="just" rtl="1">
              <a:buNone/>
            </a:pPr>
            <a:r>
              <a:rPr lang="fa-IR" sz="2000" dirty="0" smtClean="0">
                <a:solidFill>
                  <a:schemeClr val="tx1"/>
                </a:solidFill>
                <a:cs typeface="B Nazanin" panose="00000400000000000000" pitchFamily="2" charset="-78"/>
              </a:rPr>
              <a:t>بزرگترین </a:t>
            </a:r>
            <a:r>
              <a:rPr lang="fa-IR" sz="2000" dirty="0">
                <a:solidFill>
                  <a:schemeClr val="tx1"/>
                </a:solidFill>
                <a:cs typeface="B Nazanin" panose="00000400000000000000" pitchFamily="2" charset="-78"/>
              </a:rPr>
              <a:t>دریاچه دنیا ........ است.</a:t>
            </a:r>
          </a:p>
          <a:p>
            <a:pPr marL="0" indent="0" algn="just" rtl="1">
              <a:buNone/>
            </a:pPr>
            <a:r>
              <a:rPr lang="fa-IR" dirty="0" smtClean="0">
                <a:solidFill>
                  <a:srgbClr val="C00000"/>
                </a:solidFill>
                <a:cs typeface="Titr" panose="00000700000000000000" pitchFamily="2" charset="-78"/>
              </a:rPr>
              <a:t>3. تداعی : </a:t>
            </a:r>
          </a:p>
          <a:p>
            <a:pPr marL="0" indent="0" algn="just" rtl="1">
              <a:buNone/>
            </a:pPr>
            <a:r>
              <a:rPr lang="fa-IR" sz="2000" dirty="0" smtClean="0">
                <a:solidFill>
                  <a:schemeClr val="tx1"/>
                </a:solidFill>
                <a:cs typeface="B Nazanin" panose="00000400000000000000" pitchFamily="2" charset="-78"/>
              </a:rPr>
              <a:t>بعد </a:t>
            </a:r>
            <a:r>
              <a:rPr lang="fa-IR" sz="2000" dirty="0">
                <a:solidFill>
                  <a:schemeClr val="tx1"/>
                </a:solidFill>
                <a:cs typeface="B Nazanin" panose="00000400000000000000" pitchFamily="2" charset="-78"/>
              </a:rPr>
              <a:t>از نام هر استان نام مرکز آن استان را بنویسید.</a:t>
            </a:r>
          </a:p>
          <a:p>
            <a:pPr marL="0" indent="0" algn="just" rtl="1">
              <a:buNone/>
            </a:pPr>
            <a:r>
              <a:rPr lang="fa-IR" sz="2000" dirty="0">
                <a:solidFill>
                  <a:schemeClr val="tx1"/>
                </a:solidFill>
                <a:cs typeface="B Nazanin" panose="00000400000000000000" pitchFamily="2" charset="-78"/>
              </a:rPr>
              <a:t>خوزستان_____ </a:t>
            </a:r>
            <a:r>
              <a:rPr lang="fa-IR" sz="2000" dirty="0" smtClean="0">
                <a:solidFill>
                  <a:schemeClr val="tx1"/>
                </a:solidFill>
                <a:cs typeface="B Nazanin" panose="00000400000000000000" pitchFamily="2" charset="-78"/>
              </a:rPr>
              <a:t>   </a:t>
            </a:r>
            <a:r>
              <a:rPr lang="fa-IR" sz="2000" dirty="0">
                <a:solidFill>
                  <a:schemeClr val="tx1"/>
                </a:solidFill>
                <a:cs typeface="B Nazanin" panose="00000400000000000000" pitchFamily="2" charset="-78"/>
              </a:rPr>
              <a:t> </a:t>
            </a:r>
            <a:r>
              <a:rPr lang="fa-IR" sz="2000" dirty="0" smtClean="0">
                <a:solidFill>
                  <a:schemeClr val="tx1"/>
                </a:solidFill>
                <a:cs typeface="B Nazanin" panose="00000400000000000000" pitchFamily="2" charset="-78"/>
              </a:rPr>
              <a:t>    مرکزی_______    لرستان_________</a:t>
            </a:r>
          </a:p>
          <a:p>
            <a:pPr marL="0" indent="0" algn="just" rtl="1">
              <a:buNone/>
            </a:pPr>
            <a:endParaRPr lang="fa-IR" dirty="0">
              <a:solidFill>
                <a:schemeClr val="tx1"/>
              </a:solidFill>
              <a:cs typeface="B Nazanin" panose="00000400000000000000" pitchFamily="2" charset="-78"/>
            </a:endParaRPr>
          </a:p>
          <a:p>
            <a:pPr marL="0" indent="0" algn="just" rtl="1">
              <a:buNone/>
            </a:pPr>
            <a:r>
              <a:rPr lang="fa-IR" b="1" dirty="0" smtClean="0">
                <a:solidFill>
                  <a:srgbClr val="C00000"/>
                </a:solidFill>
                <a:cs typeface="B Nazanin" panose="00000400000000000000" pitchFamily="2" charset="-78"/>
              </a:rPr>
              <a:t>آزمون های </a:t>
            </a:r>
            <a:r>
              <a:rPr lang="fa-IR" b="1" dirty="0">
                <a:solidFill>
                  <a:srgbClr val="C00000"/>
                </a:solidFill>
                <a:cs typeface="B Nazanin" panose="00000400000000000000" pitchFamily="2" charset="-78"/>
              </a:rPr>
              <a:t>کوتاه پاسخ تشکیل یافته از مسائل عددی ساده</a:t>
            </a:r>
          </a:p>
          <a:p>
            <a:pPr marL="0" indent="0" algn="just" rtl="1">
              <a:buNone/>
            </a:pPr>
            <a:r>
              <a:rPr lang="fa-IR" dirty="0" smtClean="0">
                <a:solidFill>
                  <a:schemeClr val="tx1"/>
                </a:solidFill>
                <a:cs typeface="B Nazanin" panose="00000400000000000000" pitchFamily="2" charset="-78"/>
              </a:rPr>
              <a:t>نوع ویژای </a:t>
            </a:r>
            <a:r>
              <a:rPr lang="fa-IR" dirty="0">
                <a:solidFill>
                  <a:schemeClr val="tx1"/>
                </a:solidFill>
                <a:cs typeface="B Nazanin" panose="00000400000000000000" pitchFamily="2" charset="-78"/>
              </a:rPr>
              <a:t>از آزمون های کوتاه </a:t>
            </a:r>
            <a:r>
              <a:rPr lang="fa-IR" dirty="0" smtClean="0">
                <a:solidFill>
                  <a:schemeClr val="tx1"/>
                </a:solidFill>
                <a:cs typeface="B Nazanin" panose="00000400000000000000" pitchFamily="2" charset="-78"/>
              </a:rPr>
              <a:t>پاسخ، آزمونهای </a:t>
            </a:r>
            <a:r>
              <a:rPr lang="fa-IR" dirty="0">
                <a:solidFill>
                  <a:schemeClr val="tx1"/>
                </a:solidFill>
                <a:cs typeface="B Nazanin" panose="00000400000000000000" pitchFamily="2" charset="-78"/>
              </a:rPr>
              <a:t>مسائل عددی </a:t>
            </a:r>
            <a:r>
              <a:rPr lang="fa-IR" dirty="0" smtClean="0">
                <a:solidFill>
                  <a:schemeClr val="tx1"/>
                </a:solidFill>
                <a:cs typeface="B Nazanin" panose="00000400000000000000" pitchFamily="2" charset="-78"/>
              </a:rPr>
              <a:t>هستند. </a:t>
            </a:r>
            <a:r>
              <a:rPr lang="fa-IR" dirty="0">
                <a:solidFill>
                  <a:schemeClr val="tx1"/>
                </a:solidFill>
                <a:cs typeface="B Nazanin" panose="00000400000000000000" pitchFamily="2" charset="-78"/>
              </a:rPr>
              <a:t> </a:t>
            </a:r>
            <a:endParaRPr lang="fa-IR" dirty="0" smtClean="0">
              <a:solidFill>
                <a:schemeClr val="tx1"/>
              </a:solidFill>
              <a:cs typeface="B Nazanin" panose="00000400000000000000" pitchFamily="2" charset="-78"/>
            </a:endParaRPr>
          </a:p>
          <a:p>
            <a:pPr marL="0" indent="0" algn="just" rtl="1">
              <a:buNone/>
            </a:pPr>
            <a:r>
              <a:rPr lang="fa-IR" dirty="0" smtClean="0">
                <a:solidFill>
                  <a:schemeClr val="tx1"/>
                </a:solidFill>
                <a:cs typeface="B Nazanin" panose="00000400000000000000" pitchFamily="2" charset="-78"/>
              </a:rPr>
              <a:t>این </a:t>
            </a:r>
            <a:r>
              <a:rPr lang="fa-IR" dirty="0">
                <a:solidFill>
                  <a:schemeClr val="tx1"/>
                </a:solidFill>
                <a:cs typeface="B Nazanin" panose="00000400000000000000" pitchFamily="2" charset="-78"/>
              </a:rPr>
              <a:t>گونه </a:t>
            </a:r>
            <a:r>
              <a:rPr lang="fa-IR" dirty="0" smtClean="0">
                <a:solidFill>
                  <a:schemeClr val="tx1"/>
                </a:solidFill>
                <a:cs typeface="B Nazanin" panose="00000400000000000000" pitchFamily="2" charset="-78"/>
              </a:rPr>
              <a:t>سوال ها </a:t>
            </a:r>
            <a:r>
              <a:rPr lang="fa-IR" dirty="0">
                <a:solidFill>
                  <a:schemeClr val="tx1"/>
                </a:solidFill>
                <a:cs typeface="B Nazanin" panose="00000400000000000000" pitchFamily="2" charset="-78"/>
              </a:rPr>
              <a:t>در ریاضیات</a:t>
            </a:r>
            <a:r>
              <a:rPr lang="fa-IR" dirty="0" smtClean="0">
                <a:solidFill>
                  <a:schemeClr val="tx1"/>
                </a:solidFill>
                <a:cs typeface="B Nazanin" panose="00000400000000000000" pitchFamily="2" charset="-78"/>
              </a:rPr>
              <a:t>، علوم، حسابداری، و </a:t>
            </a:r>
            <a:r>
              <a:rPr lang="fa-IR" dirty="0">
                <a:solidFill>
                  <a:schemeClr val="tx1"/>
                </a:solidFill>
                <a:cs typeface="B Nazanin" panose="00000400000000000000" pitchFamily="2" charset="-78"/>
              </a:rPr>
              <a:t>زمینه های دیگری که </a:t>
            </a:r>
            <a:r>
              <a:rPr lang="fa-IR" dirty="0" smtClean="0">
                <a:solidFill>
                  <a:schemeClr val="tx1"/>
                </a:solidFill>
                <a:cs typeface="B Nazanin" panose="00000400000000000000" pitchFamily="2" charset="-78"/>
              </a:rPr>
              <a:t>با کاربرد </a:t>
            </a:r>
            <a:r>
              <a:rPr lang="fa-IR" dirty="0">
                <a:solidFill>
                  <a:schemeClr val="tx1"/>
                </a:solidFill>
                <a:cs typeface="B Nazanin" panose="00000400000000000000" pitchFamily="2" charset="-78"/>
              </a:rPr>
              <a:t>اعداد </a:t>
            </a:r>
            <a:r>
              <a:rPr lang="fa-IR" dirty="0" smtClean="0">
                <a:solidFill>
                  <a:schemeClr val="tx1"/>
                </a:solidFill>
                <a:cs typeface="B Nazanin" panose="00000400000000000000" pitchFamily="2" charset="-78"/>
              </a:rPr>
              <a:t>سر وکار </a:t>
            </a:r>
            <a:r>
              <a:rPr lang="fa-IR" dirty="0">
                <a:solidFill>
                  <a:schemeClr val="tx1"/>
                </a:solidFill>
                <a:cs typeface="B Nazanin" panose="00000400000000000000" pitchFamily="2" charset="-78"/>
              </a:rPr>
              <a:t>دارند قابل استفاده اند.</a:t>
            </a:r>
            <a:endParaRPr lang="en-US" dirty="0">
              <a:solidFill>
                <a:schemeClr val="tx1"/>
              </a:solidFill>
              <a:cs typeface="B Nazanin" panose="00000400000000000000" pitchFamily="2" charset="-78"/>
            </a:endParaRPr>
          </a:p>
        </p:txBody>
      </p:sp>
    </p:spTree>
    <p:extLst>
      <p:ext uri="{BB962C8B-B14F-4D97-AF65-F5344CB8AC3E}">
        <p14:creationId xmlns:p14="http://schemas.microsoft.com/office/powerpoint/2010/main" val="24971880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1737" y="259773"/>
            <a:ext cx="5076074" cy="1309254"/>
          </a:xfrm>
        </p:spPr>
        <p:txBody>
          <a:bodyPr/>
          <a:lstStyle/>
          <a:p>
            <a:pPr algn="ctr" rtl="1"/>
            <a:r>
              <a:rPr lang="fa-IR" dirty="0">
                <a:cs typeface="B Nazanin" panose="00000400000000000000" pitchFamily="2" charset="-78"/>
              </a:rPr>
              <a:t/>
            </a:r>
            <a:br>
              <a:rPr lang="fa-IR" dirty="0">
                <a:cs typeface="B Nazanin" panose="00000400000000000000" pitchFamily="2" charset="-78"/>
              </a:rPr>
            </a:br>
            <a:r>
              <a:rPr lang="fa-IR" sz="2800" dirty="0">
                <a:solidFill>
                  <a:srgbClr val="C00000"/>
                </a:solidFill>
                <a:cs typeface="Titr" panose="00000700000000000000" pitchFamily="2" charset="-78"/>
              </a:rPr>
              <a:t>قواعد تهیه </a:t>
            </a:r>
            <a:r>
              <a:rPr lang="fa-IR" sz="2800" dirty="0" smtClean="0">
                <a:solidFill>
                  <a:srgbClr val="C00000"/>
                </a:solidFill>
                <a:cs typeface="Titr" panose="00000700000000000000" pitchFamily="2" charset="-78"/>
              </a:rPr>
              <a:t>سوال های </a:t>
            </a:r>
            <a:r>
              <a:rPr lang="fa-IR" sz="2800" dirty="0">
                <a:solidFill>
                  <a:srgbClr val="C00000"/>
                </a:solidFill>
                <a:cs typeface="Titr" panose="00000700000000000000" pitchFamily="2" charset="-78"/>
              </a:rPr>
              <a:t>کوتاه پاسخ</a:t>
            </a:r>
            <a:endParaRPr lang="en-US" sz="2800" dirty="0">
              <a:solidFill>
                <a:srgbClr val="C00000"/>
              </a:solidFill>
              <a:cs typeface="Titr" panose="00000700000000000000" pitchFamily="2" charset="-78"/>
            </a:endParaRPr>
          </a:p>
        </p:txBody>
      </p:sp>
      <p:sp>
        <p:nvSpPr>
          <p:cNvPr id="3" name="Content Placeholder 2"/>
          <p:cNvSpPr>
            <a:spLocks noGrp="1"/>
          </p:cNvSpPr>
          <p:nvPr>
            <p:ph idx="1"/>
          </p:nvPr>
        </p:nvSpPr>
        <p:spPr>
          <a:xfrm>
            <a:off x="1153391" y="1569027"/>
            <a:ext cx="10671464" cy="4659372"/>
          </a:xfrm>
        </p:spPr>
        <p:txBody>
          <a:bodyPr>
            <a:normAutofit fontScale="92500" lnSpcReduction="10000"/>
          </a:bodyPr>
          <a:lstStyle/>
          <a:p>
            <a:pPr marL="0" indent="0" algn="just" rtl="1">
              <a:buNone/>
            </a:pPr>
            <a:r>
              <a:rPr lang="fa-IR" sz="2000" b="1" dirty="0">
                <a:solidFill>
                  <a:srgbClr val="C00000"/>
                </a:solidFill>
                <a:cs typeface="B Nazanin" panose="00000400000000000000" pitchFamily="2" charset="-78"/>
              </a:rPr>
              <a:t>1.هرسوال را باتوجه به یک موضوع مهم بنویسید.</a:t>
            </a:r>
          </a:p>
          <a:p>
            <a:pPr marL="0" indent="0" algn="just" rtl="1">
              <a:buNone/>
            </a:pPr>
            <a:r>
              <a:rPr lang="fa-IR" sz="2000" dirty="0">
                <a:cs typeface="B Nazanin" panose="00000400000000000000" pitchFamily="2" charset="-78"/>
              </a:rPr>
              <a:t>از قرار دادن موضوعات ومطالب بی اهمیت و خیلی جزئی در سوالها بپرهیزید.</a:t>
            </a:r>
          </a:p>
          <a:p>
            <a:pPr marL="0" indent="0" algn="just" rtl="1">
              <a:buNone/>
            </a:pPr>
            <a:r>
              <a:rPr lang="fa-IR" sz="2000" dirty="0">
                <a:cs typeface="B Nazanin" panose="00000400000000000000" pitchFamily="2" charset="-78"/>
              </a:rPr>
              <a:t>مثال: در سال 1950 در کشور آمریکا چند مورد بیماری آبله مشاهده شده است</a:t>
            </a:r>
            <a:r>
              <a:rPr lang="fa-IR" sz="2000" dirty="0" smtClean="0">
                <a:cs typeface="B Nazanin" panose="00000400000000000000" pitchFamily="2" charset="-78"/>
              </a:rPr>
              <a:t>؟</a:t>
            </a:r>
          </a:p>
          <a:p>
            <a:pPr marL="0" indent="0" algn="just" rtl="1">
              <a:buNone/>
            </a:pPr>
            <a:endParaRPr lang="fa-IR" sz="2000" dirty="0">
              <a:cs typeface="B Nazanin" panose="00000400000000000000" pitchFamily="2" charset="-78"/>
            </a:endParaRPr>
          </a:p>
          <a:p>
            <a:pPr marL="0" indent="0" algn="just" rtl="1">
              <a:buNone/>
            </a:pPr>
            <a:r>
              <a:rPr lang="fa-IR" sz="2000" b="1" dirty="0">
                <a:solidFill>
                  <a:srgbClr val="C00000"/>
                </a:solidFill>
                <a:cs typeface="B Nazanin" panose="00000400000000000000" pitchFamily="2" charset="-78"/>
              </a:rPr>
              <a:t>2.صورت سوال را کاملا روشن بنویسید به گونه ای که به پاسخ مشخص ومعینی نیاز داشته باشد. </a:t>
            </a:r>
          </a:p>
          <a:p>
            <a:pPr marL="0" indent="0" algn="just" rtl="1">
              <a:buNone/>
            </a:pPr>
            <a:r>
              <a:rPr lang="fa-IR" sz="2000" dirty="0" smtClean="0">
                <a:cs typeface="B Nazanin" panose="00000400000000000000" pitchFamily="2" charset="-78"/>
              </a:rPr>
              <a:t>یک </a:t>
            </a:r>
            <a:r>
              <a:rPr lang="fa-IR" sz="2000" dirty="0">
                <a:cs typeface="B Nazanin" panose="00000400000000000000" pitchFamily="2" charset="-78"/>
              </a:rPr>
              <a:t>مشکل معمولی سوالهای کوتاه پاسخ این است که به نظر طراح آن پاسخ مشخصی را </a:t>
            </a:r>
            <a:r>
              <a:rPr lang="fa-IR" sz="2000" dirty="0" smtClean="0">
                <a:cs typeface="B Nazanin" panose="00000400000000000000" pitchFamily="2" charset="-78"/>
              </a:rPr>
              <a:t>می طلبد </a:t>
            </a:r>
            <a:r>
              <a:rPr lang="fa-IR" sz="2000" dirty="0">
                <a:cs typeface="B Nazanin" panose="00000400000000000000" pitchFamily="2" charset="-78"/>
              </a:rPr>
              <a:t>از سوی آزمون شوندگان </a:t>
            </a:r>
            <a:r>
              <a:rPr lang="fa-IR" sz="2000" dirty="0" smtClean="0">
                <a:cs typeface="B Nazanin" panose="00000400000000000000" pitchFamily="2" charset="-78"/>
              </a:rPr>
              <a:t>پاسخ های </a:t>
            </a:r>
            <a:r>
              <a:rPr lang="fa-IR" sz="2000" dirty="0">
                <a:cs typeface="B Nazanin" panose="00000400000000000000" pitchFamily="2" charset="-78"/>
              </a:rPr>
              <a:t>درست دیگری دریافت میکند.</a:t>
            </a:r>
          </a:p>
          <a:p>
            <a:pPr marL="0" indent="0" algn="just" rtl="1">
              <a:buNone/>
            </a:pPr>
            <a:r>
              <a:rPr lang="fa-IR" sz="2000" dirty="0">
                <a:cs typeface="B Nazanin" panose="00000400000000000000" pitchFamily="2" charset="-78"/>
              </a:rPr>
              <a:t>مثال:ذغال سنگ چیست؟</a:t>
            </a:r>
          </a:p>
          <a:p>
            <a:pPr marL="0" indent="0" algn="just" rtl="1">
              <a:buNone/>
            </a:pPr>
            <a:r>
              <a:rPr lang="fa-IR" sz="2000" dirty="0">
                <a:cs typeface="B Nazanin" panose="00000400000000000000" pitchFamily="2" charset="-78"/>
              </a:rPr>
              <a:t>یک ماده قابل اشتعال،کربن ناخالص،بقایای سخت شده مواد </a:t>
            </a:r>
            <a:r>
              <a:rPr lang="fa-IR" sz="2000" dirty="0" smtClean="0">
                <a:cs typeface="B Nazanin" panose="00000400000000000000" pitchFamily="2" charset="-78"/>
              </a:rPr>
              <a:t>گیاهی</a:t>
            </a:r>
          </a:p>
          <a:p>
            <a:pPr marL="0" indent="0" algn="just" rtl="1">
              <a:buNone/>
            </a:pPr>
            <a:endParaRPr lang="fa-IR" sz="2000" dirty="0">
              <a:cs typeface="B Nazanin" panose="00000400000000000000" pitchFamily="2" charset="-78"/>
            </a:endParaRPr>
          </a:p>
          <a:p>
            <a:pPr marL="0" indent="0" algn="just" rtl="1">
              <a:buNone/>
            </a:pPr>
            <a:r>
              <a:rPr lang="fa-IR" sz="2000" b="1" dirty="0">
                <a:solidFill>
                  <a:srgbClr val="C00000"/>
                </a:solidFill>
                <a:cs typeface="B Nazanin" panose="00000400000000000000" pitchFamily="2" charset="-78"/>
              </a:rPr>
              <a:t>3. صورت سوال را عینا از روی مطلب کتاب ننویسید.</a:t>
            </a:r>
          </a:p>
          <a:p>
            <a:pPr marL="0" indent="0" algn="just" rtl="1">
              <a:buNone/>
            </a:pPr>
            <a:r>
              <a:rPr lang="fa-IR" sz="2000" dirty="0">
                <a:cs typeface="B Nazanin" panose="00000400000000000000" pitchFamily="2" charset="-78"/>
              </a:rPr>
              <a:t>نقل مطلب کتاب موجب تشویق دانش آموزان به حفظ کردن مطلب ومانع درک وفهم آنان میشود.              </a:t>
            </a:r>
            <a:r>
              <a:rPr lang="fa-IR" sz="2000" dirty="0" smtClean="0">
                <a:cs typeface="B Nazanin" panose="00000400000000000000" pitchFamily="2" charset="-78"/>
              </a:rPr>
              <a:t> </a:t>
            </a:r>
            <a:endParaRPr lang="fa-IR" sz="2000" dirty="0">
              <a:cs typeface="B Nazanin" panose="00000400000000000000" pitchFamily="2" charset="-78"/>
            </a:endParaRPr>
          </a:p>
        </p:txBody>
      </p:sp>
    </p:spTree>
    <p:extLst>
      <p:ext uri="{BB962C8B-B14F-4D97-AF65-F5344CB8AC3E}">
        <p14:creationId xmlns:p14="http://schemas.microsoft.com/office/powerpoint/2010/main" val="35953836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9418" y="548640"/>
            <a:ext cx="10131400" cy="6766559"/>
          </a:xfrm>
        </p:spPr>
        <p:txBody>
          <a:bodyPr>
            <a:normAutofit/>
          </a:bodyPr>
          <a:lstStyle/>
          <a:p>
            <a:pPr marL="0" indent="0" algn="just" rtl="1">
              <a:buNone/>
            </a:pPr>
            <a:r>
              <a:rPr lang="fa-IR" sz="2000" b="1" dirty="0">
                <a:solidFill>
                  <a:srgbClr val="C00000"/>
                </a:solidFill>
                <a:cs typeface="B Nazanin" panose="00000400000000000000" pitchFamily="2" charset="-78"/>
              </a:rPr>
              <a:t>4</a:t>
            </a:r>
            <a:r>
              <a:rPr lang="fa-IR" sz="2000" b="1" dirty="0" smtClean="0">
                <a:solidFill>
                  <a:srgbClr val="C00000"/>
                </a:solidFill>
                <a:cs typeface="B Nazanin" panose="00000400000000000000" pitchFamily="2" charset="-78"/>
              </a:rPr>
              <a:t>. در سوال هایی </a:t>
            </a:r>
            <a:r>
              <a:rPr lang="fa-IR" sz="2000" b="1" dirty="0">
                <a:solidFill>
                  <a:srgbClr val="C00000"/>
                </a:solidFill>
                <a:cs typeface="B Nazanin" panose="00000400000000000000" pitchFamily="2" charset="-78"/>
              </a:rPr>
              <a:t>که </a:t>
            </a:r>
            <a:r>
              <a:rPr lang="fa-IR" sz="2000" b="1" dirty="0" smtClean="0">
                <a:solidFill>
                  <a:srgbClr val="C00000"/>
                </a:solidFill>
                <a:cs typeface="B Nazanin" panose="00000400000000000000" pitchFamily="2" charset="-78"/>
              </a:rPr>
              <a:t>پاسخ های </a:t>
            </a:r>
            <a:r>
              <a:rPr lang="fa-IR" sz="2000" b="1" dirty="0">
                <a:solidFill>
                  <a:srgbClr val="C00000"/>
                </a:solidFill>
                <a:cs typeface="B Nazanin" panose="00000400000000000000" pitchFamily="2" charset="-78"/>
              </a:rPr>
              <a:t>آنها اعداد هستند واحد مقیاس و میزان دقتی را که در محاسبات باید رعایت شوند مشخص کنید.</a:t>
            </a:r>
          </a:p>
          <a:p>
            <a:pPr marL="0" indent="0" algn="just" rtl="1">
              <a:buNone/>
            </a:pPr>
            <a:r>
              <a:rPr lang="fa-IR" dirty="0" smtClean="0">
                <a:cs typeface="B Nazanin" panose="00000400000000000000" pitchFamily="2" charset="-78"/>
              </a:rPr>
              <a:t>سوال ها </a:t>
            </a:r>
            <a:r>
              <a:rPr lang="fa-IR" dirty="0">
                <a:cs typeface="B Nazanin" panose="00000400000000000000" pitchFamily="2" charset="-78"/>
              </a:rPr>
              <a:t>باید واحد های عددی و میزان دقت لازم را مشخص کنند</a:t>
            </a:r>
            <a:r>
              <a:rPr lang="fa-IR" dirty="0" smtClean="0">
                <a:cs typeface="B Nazanin" panose="00000400000000000000" pitchFamily="2" charset="-78"/>
              </a:rPr>
              <a:t>. این </a:t>
            </a:r>
            <a:r>
              <a:rPr lang="fa-IR" dirty="0">
                <a:cs typeface="B Nazanin" panose="00000400000000000000" pitchFamily="2" charset="-78"/>
              </a:rPr>
              <a:t>کار تکلیف آزمون شوندگان را مشخص میکند وموجب </a:t>
            </a:r>
            <a:r>
              <a:rPr lang="fa-IR" dirty="0" smtClean="0">
                <a:cs typeface="B Nazanin" panose="00000400000000000000" pitchFamily="2" charset="-78"/>
              </a:rPr>
              <a:t>می شود </a:t>
            </a:r>
            <a:r>
              <a:rPr lang="fa-IR" dirty="0">
                <a:cs typeface="B Nazanin" panose="00000400000000000000" pitchFamily="2" charset="-78"/>
              </a:rPr>
              <a:t>تا در وقت کسانی که محاسبات خود بالاتر از دقت مورد انتظار معلم پیش میروند صرفه جویی شود</a:t>
            </a:r>
            <a:r>
              <a:rPr lang="en-US" dirty="0">
                <a:cs typeface="B Nazanin" panose="00000400000000000000" pitchFamily="2" charset="-78"/>
              </a:rPr>
              <a:t> </a:t>
            </a:r>
            <a:endParaRPr lang="fa-IR" dirty="0">
              <a:cs typeface="B Nazanin" panose="00000400000000000000" pitchFamily="2" charset="-78"/>
            </a:endParaRPr>
          </a:p>
          <a:p>
            <a:pPr marL="0" indent="0" algn="just" rtl="1">
              <a:buNone/>
            </a:pPr>
            <a:endParaRPr lang="fa-IR" sz="2000" b="1" dirty="0" smtClean="0">
              <a:solidFill>
                <a:srgbClr val="C00000"/>
              </a:solidFill>
              <a:cs typeface="B Nazanin" panose="00000400000000000000" pitchFamily="2" charset="-78"/>
            </a:endParaRPr>
          </a:p>
          <a:p>
            <a:pPr marL="0" indent="0" algn="just" rtl="1">
              <a:buNone/>
            </a:pPr>
            <a:r>
              <a:rPr lang="fa-IR" sz="2000" b="1" dirty="0" smtClean="0">
                <a:solidFill>
                  <a:srgbClr val="C00000"/>
                </a:solidFill>
                <a:cs typeface="B Nazanin" panose="00000400000000000000" pitchFamily="2" charset="-78"/>
              </a:rPr>
              <a:t>5. در سوال های </a:t>
            </a:r>
            <a:r>
              <a:rPr lang="fa-IR" sz="2000" b="1" dirty="0">
                <a:solidFill>
                  <a:srgbClr val="C00000"/>
                </a:solidFill>
                <a:cs typeface="B Nazanin" panose="00000400000000000000" pitchFamily="2" charset="-78"/>
              </a:rPr>
              <a:t>کوتاه پاسخ کامل کردنی، تنها </a:t>
            </a:r>
            <a:r>
              <a:rPr lang="fa-IR" sz="2000" b="1" dirty="0" smtClean="0">
                <a:solidFill>
                  <a:srgbClr val="C00000"/>
                </a:solidFill>
                <a:cs typeface="B Nazanin" panose="00000400000000000000" pitchFamily="2" charset="-78"/>
              </a:rPr>
              <a:t>کلمه ها و عبارت </a:t>
            </a:r>
            <a:r>
              <a:rPr lang="fa-IR" sz="2000" b="1" dirty="0">
                <a:solidFill>
                  <a:srgbClr val="C00000"/>
                </a:solidFill>
                <a:cs typeface="B Nazanin" panose="00000400000000000000" pitchFamily="2" charset="-78"/>
              </a:rPr>
              <a:t>های مهم را حذف کنید.</a:t>
            </a:r>
          </a:p>
          <a:p>
            <a:pPr marL="0" indent="0" algn="just" rtl="1">
              <a:buNone/>
            </a:pPr>
            <a:r>
              <a:rPr lang="fa-IR" dirty="0">
                <a:cs typeface="B Nazanin" panose="00000400000000000000" pitchFamily="2" charset="-78"/>
              </a:rPr>
              <a:t>سوال کامل کردنی نوع خاصی از سوال کوته پاسخ است.</a:t>
            </a:r>
          </a:p>
          <a:p>
            <a:pPr marL="0" indent="0" algn="just" rtl="1">
              <a:buNone/>
            </a:pPr>
            <a:r>
              <a:rPr lang="fa-IR" dirty="0">
                <a:cs typeface="B Nazanin" panose="00000400000000000000" pitchFamily="2" charset="-78"/>
              </a:rPr>
              <a:t>در نوشتن این نوع </a:t>
            </a:r>
            <a:r>
              <a:rPr lang="fa-IR" dirty="0" smtClean="0">
                <a:cs typeface="B Nazanin" panose="00000400000000000000" pitchFamily="2" charset="-78"/>
              </a:rPr>
              <a:t>سوال ها، از </a:t>
            </a:r>
            <a:r>
              <a:rPr lang="fa-IR" dirty="0">
                <a:cs typeface="B Nazanin" panose="00000400000000000000" pitchFamily="2" charset="-78"/>
              </a:rPr>
              <a:t>آزمون شوندگان بخواهید تا به جنبه های مهم آنچه خوانده اند پاسخ دهند نه به جنبه های بی اهمیت وخیلی جزئی .در </a:t>
            </a:r>
            <a:r>
              <a:rPr lang="fa-IR" dirty="0" smtClean="0">
                <a:cs typeface="B Nazanin" panose="00000400000000000000" pitchFamily="2" charset="-78"/>
              </a:rPr>
              <a:t>سوال های </a:t>
            </a:r>
            <a:r>
              <a:rPr lang="fa-IR" dirty="0">
                <a:cs typeface="B Nazanin" panose="00000400000000000000" pitchFamily="2" charset="-78"/>
              </a:rPr>
              <a:t>کامل کردنی </a:t>
            </a:r>
            <a:r>
              <a:rPr lang="fa-IR" dirty="0" smtClean="0">
                <a:cs typeface="B Nazanin" panose="00000400000000000000" pitchFamily="2" charset="-78"/>
              </a:rPr>
              <a:t>، جای </a:t>
            </a:r>
            <a:r>
              <a:rPr lang="fa-IR" dirty="0">
                <a:cs typeface="B Nazanin" panose="00000400000000000000" pitchFamily="2" charset="-78"/>
              </a:rPr>
              <a:t>خالی باید مطلب مهم را شامل شود یعنی مطلبی که دانستن آنها از سوی آزمون شوندگان مهم است.</a:t>
            </a:r>
          </a:p>
          <a:p>
            <a:pPr marL="0" indent="0" algn="just" rtl="1">
              <a:buNone/>
            </a:pPr>
            <a:endParaRPr lang="fa-IR" sz="2000" b="1" dirty="0" smtClean="0">
              <a:solidFill>
                <a:srgbClr val="C00000"/>
              </a:solidFill>
              <a:cs typeface="B Nazanin" panose="00000400000000000000" pitchFamily="2" charset="-78"/>
            </a:endParaRPr>
          </a:p>
          <a:p>
            <a:pPr marL="0" indent="0" algn="just" rtl="1">
              <a:buNone/>
            </a:pPr>
            <a:r>
              <a:rPr lang="fa-IR" sz="2000" b="1" dirty="0" smtClean="0">
                <a:solidFill>
                  <a:srgbClr val="C00000"/>
                </a:solidFill>
                <a:cs typeface="B Nazanin" panose="00000400000000000000" pitchFamily="2" charset="-78"/>
              </a:rPr>
              <a:t>6. در سوال های </a:t>
            </a:r>
            <a:r>
              <a:rPr lang="fa-IR" sz="2000" b="1" dirty="0">
                <a:solidFill>
                  <a:srgbClr val="C00000"/>
                </a:solidFill>
                <a:cs typeface="B Nazanin" panose="00000400000000000000" pitchFamily="2" charset="-78"/>
              </a:rPr>
              <a:t>کامل کردنی که برای ارزشیابی پیشرفت تحصیلی به کار </a:t>
            </a:r>
            <a:r>
              <a:rPr lang="fa-IR" sz="2000" b="1" dirty="0" smtClean="0">
                <a:solidFill>
                  <a:srgbClr val="C00000"/>
                </a:solidFill>
                <a:cs typeface="B Nazanin" panose="00000400000000000000" pitchFamily="2" charset="-78"/>
              </a:rPr>
              <a:t>می روند </a:t>
            </a:r>
            <a:r>
              <a:rPr lang="fa-IR" sz="2000" b="1" dirty="0">
                <a:solidFill>
                  <a:srgbClr val="C00000"/>
                </a:solidFill>
                <a:cs typeface="B Nazanin" panose="00000400000000000000" pitchFamily="2" charset="-78"/>
              </a:rPr>
              <a:t>تعداد زیادی جای خالی منظور نکنید.</a:t>
            </a:r>
          </a:p>
          <a:p>
            <a:pPr marL="0" indent="0" algn="just" rtl="1">
              <a:buNone/>
            </a:pPr>
            <a:r>
              <a:rPr lang="fa-IR" dirty="0">
                <a:cs typeface="B Nazanin" panose="00000400000000000000" pitchFamily="2" charset="-78"/>
              </a:rPr>
              <a:t>وقتی که در سوالی بیش از یک جای خالی قرار </a:t>
            </a:r>
            <a:r>
              <a:rPr lang="fa-IR" dirty="0" smtClean="0">
                <a:cs typeface="B Nazanin" panose="00000400000000000000" pitchFamily="2" charset="-78"/>
              </a:rPr>
              <a:t>می گیرد</a:t>
            </a:r>
            <a:r>
              <a:rPr lang="fa-IR" dirty="0">
                <a:cs typeface="B Nazanin" panose="00000400000000000000" pitchFamily="2" charset="-78"/>
              </a:rPr>
              <a:t>، سوال مبهم و ناخوانا </a:t>
            </a:r>
            <a:r>
              <a:rPr lang="fa-IR" dirty="0" smtClean="0">
                <a:cs typeface="B Nazanin" panose="00000400000000000000" pitchFamily="2" charset="-78"/>
              </a:rPr>
              <a:t>می شود. این </a:t>
            </a:r>
            <a:r>
              <a:rPr lang="fa-IR" dirty="0">
                <a:cs typeface="B Nazanin" panose="00000400000000000000" pitchFamily="2" charset="-78"/>
              </a:rPr>
              <a:t>گونه </a:t>
            </a:r>
            <a:r>
              <a:rPr lang="fa-IR" dirty="0" smtClean="0">
                <a:cs typeface="B Nazanin" panose="00000400000000000000" pitchFamily="2" charset="-78"/>
              </a:rPr>
              <a:t>سوال ها </a:t>
            </a:r>
            <a:r>
              <a:rPr lang="fa-IR" dirty="0">
                <a:cs typeface="B Nazanin" panose="00000400000000000000" pitchFamily="2" charset="-78"/>
              </a:rPr>
              <a:t>ممکن است برای آزمون های هوش و خلاقیت مناسب باشند</a:t>
            </a:r>
            <a:r>
              <a:rPr lang="fa-IR" dirty="0" smtClean="0">
                <a:cs typeface="B Nazanin" panose="00000400000000000000" pitchFamily="2" charset="-78"/>
              </a:rPr>
              <a:t>، اما </a:t>
            </a:r>
            <a:r>
              <a:rPr lang="fa-IR" dirty="0">
                <a:cs typeface="B Nazanin" panose="00000400000000000000" pitchFamily="2" charset="-78"/>
              </a:rPr>
              <a:t>برای سنجش یادگیری کارساز نیستند.</a:t>
            </a:r>
          </a:p>
          <a:p>
            <a:pPr marL="0" indent="0" algn="just" rtl="1">
              <a:buNone/>
            </a:pPr>
            <a:endParaRPr lang="en-US" dirty="0">
              <a:cs typeface="B Nazanin" panose="00000400000000000000" pitchFamily="2" charset="-78"/>
            </a:endParaRPr>
          </a:p>
        </p:txBody>
      </p:sp>
    </p:spTree>
    <p:extLst>
      <p:ext uri="{BB962C8B-B14F-4D97-AF65-F5344CB8AC3E}">
        <p14:creationId xmlns:p14="http://schemas.microsoft.com/office/powerpoint/2010/main" val="37719057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3555" y="597725"/>
            <a:ext cx="10380518" cy="5693019"/>
          </a:xfrm>
        </p:spPr>
        <p:txBody>
          <a:bodyPr>
            <a:noAutofit/>
          </a:bodyPr>
          <a:lstStyle/>
          <a:p>
            <a:pPr marL="0" indent="0" algn="just" rtl="1">
              <a:buNone/>
            </a:pPr>
            <a:r>
              <a:rPr lang="fa-IR" sz="2000" b="1" dirty="0">
                <a:solidFill>
                  <a:srgbClr val="C00000"/>
                </a:solidFill>
                <a:cs typeface="B Nazanin" panose="00000400000000000000" pitchFamily="2" charset="-78"/>
              </a:rPr>
              <a:t>7.جای خالی </a:t>
            </a:r>
            <a:r>
              <a:rPr lang="fa-IR" sz="2000" b="1" dirty="0" smtClean="0">
                <a:solidFill>
                  <a:srgbClr val="C00000"/>
                </a:solidFill>
                <a:cs typeface="B Nazanin" panose="00000400000000000000" pitchFamily="2" charset="-78"/>
              </a:rPr>
              <a:t>سوال ها </a:t>
            </a:r>
            <a:r>
              <a:rPr lang="fa-IR" sz="2000" b="1" dirty="0">
                <a:solidFill>
                  <a:srgbClr val="C00000"/>
                </a:solidFill>
                <a:cs typeface="B Nazanin" panose="00000400000000000000" pitchFamily="2" charset="-78"/>
              </a:rPr>
              <a:t>کامل کردنی را تا آنجا که ممکن است در قسمت پایانی سوال قرار دهید.</a:t>
            </a:r>
          </a:p>
          <a:p>
            <a:pPr marL="0" indent="0" algn="just" rtl="1">
              <a:buNone/>
            </a:pPr>
            <a:r>
              <a:rPr lang="fa-IR" sz="2000" dirty="0">
                <a:cs typeface="B Nazanin" panose="00000400000000000000" pitchFamily="2" charset="-78"/>
              </a:rPr>
              <a:t>اگرجای</a:t>
            </a:r>
            <a:r>
              <a:rPr lang="fa-IR" sz="2000" b="1" dirty="0">
                <a:cs typeface="B Nazanin" panose="00000400000000000000" pitchFamily="2" charset="-78"/>
              </a:rPr>
              <a:t> </a:t>
            </a:r>
            <a:r>
              <a:rPr lang="fa-IR" sz="2000" dirty="0">
                <a:cs typeface="B Nazanin" panose="00000400000000000000" pitchFamily="2" charset="-78"/>
              </a:rPr>
              <a:t>خالی در قسمت پایانی سوال باشد،آزمون شوندگان </a:t>
            </a:r>
            <a:r>
              <a:rPr lang="fa-IR" sz="2000" dirty="0" smtClean="0">
                <a:cs typeface="B Nazanin" panose="00000400000000000000" pitchFamily="2" charset="-78"/>
              </a:rPr>
              <a:t>می تواند،پیش </a:t>
            </a:r>
            <a:r>
              <a:rPr lang="fa-IR" sz="2000" dirty="0">
                <a:cs typeface="B Nazanin" panose="00000400000000000000" pitchFamily="2" charset="-78"/>
              </a:rPr>
              <a:t>از رسیدن به جای خالی از موضوع مورد سوال اطلاع کامل حاصل کند.</a:t>
            </a:r>
          </a:p>
          <a:p>
            <a:pPr marL="0" indent="0" algn="just" rtl="1">
              <a:buNone/>
            </a:pPr>
            <a:r>
              <a:rPr lang="fa-IR" sz="2000" b="1" dirty="0">
                <a:solidFill>
                  <a:srgbClr val="C00000"/>
                </a:solidFill>
                <a:cs typeface="B Nazanin" panose="00000400000000000000" pitchFamily="2" charset="-78"/>
              </a:rPr>
              <a:t>8. جای خالی </a:t>
            </a:r>
            <a:r>
              <a:rPr lang="fa-IR" sz="2000" b="1" dirty="0" smtClean="0">
                <a:solidFill>
                  <a:srgbClr val="C00000"/>
                </a:solidFill>
                <a:cs typeface="B Nazanin" panose="00000400000000000000" pitchFamily="2" charset="-78"/>
              </a:rPr>
              <a:t>سوال های </a:t>
            </a:r>
            <a:r>
              <a:rPr lang="fa-IR" sz="2000" b="1" dirty="0">
                <a:solidFill>
                  <a:srgbClr val="C00000"/>
                </a:solidFill>
                <a:cs typeface="B Nazanin" panose="00000400000000000000" pitchFamily="2" charset="-78"/>
              </a:rPr>
              <a:t>کامل کردنی را همواره یک اندازه تعیین </a:t>
            </a:r>
            <a:r>
              <a:rPr lang="fa-IR" sz="2000" b="1" dirty="0" smtClean="0">
                <a:solidFill>
                  <a:srgbClr val="C00000"/>
                </a:solidFill>
                <a:cs typeface="B Nazanin" panose="00000400000000000000" pitchFamily="2" charset="-78"/>
              </a:rPr>
              <a:t>کنید</a:t>
            </a:r>
            <a:r>
              <a:rPr lang="fa-IR" sz="2000" b="1" dirty="0">
                <a:solidFill>
                  <a:srgbClr val="C00000"/>
                </a:solidFill>
                <a:cs typeface="B Nazanin" panose="00000400000000000000" pitchFamily="2" charset="-78"/>
              </a:rPr>
              <a:t>.</a:t>
            </a:r>
          </a:p>
          <a:p>
            <a:pPr marL="0" indent="0" algn="just" rtl="1">
              <a:buNone/>
            </a:pPr>
            <a:r>
              <a:rPr lang="fa-IR" sz="2000" dirty="0">
                <a:cs typeface="B Nazanin" panose="00000400000000000000" pitchFamily="2" charset="-78"/>
              </a:rPr>
              <a:t>اگر</a:t>
            </a:r>
            <a:r>
              <a:rPr lang="fa-IR" sz="2000" b="1" dirty="0">
                <a:cs typeface="B Nazanin" panose="00000400000000000000" pitchFamily="2" charset="-78"/>
              </a:rPr>
              <a:t> </a:t>
            </a:r>
            <a:r>
              <a:rPr lang="fa-IR" sz="2000" dirty="0">
                <a:cs typeface="B Nazanin" panose="00000400000000000000" pitchFamily="2" charset="-78"/>
              </a:rPr>
              <a:t>جای خالی هر سوال کامل کردنی متناسب با طول پاسخ مورد انتظار باشد</a:t>
            </a:r>
            <a:r>
              <a:rPr lang="fa-IR" sz="2000" dirty="0" smtClean="0">
                <a:cs typeface="B Nazanin" panose="00000400000000000000" pitchFamily="2" charset="-78"/>
              </a:rPr>
              <a:t>، دانش </a:t>
            </a:r>
            <a:r>
              <a:rPr lang="fa-IR" sz="2000" dirty="0">
                <a:cs typeface="B Nazanin" panose="00000400000000000000" pitchFamily="2" charset="-78"/>
              </a:rPr>
              <a:t>آموزان ممکن است به این مطلب پی ببرند و این امر موجب کمک به آنها در حدس زدن جواب درست باشد.</a:t>
            </a:r>
          </a:p>
          <a:p>
            <a:pPr marL="0" indent="0" algn="just" rtl="1">
              <a:buNone/>
            </a:pPr>
            <a:r>
              <a:rPr lang="fa-IR" sz="2000" b="1" dirty="0">
                <a:solidFill>
                  <a:srgbClr val="C00000"/>
                </a:solidFill>
                <a:cs typeface="B Nazanin" panose="00000400000000000000" pitchFamily="2" charset="-78"/>
              </a:rPr>
              <a:t>9.در </a:t>
            </a:r>
            <a:r>
              <a:rPr lang="fa-IR" sz="2000" b="1" dirty="0" smtClean="0">
                <a:solidFill>
                  <a:srgbClr val="C00000"/>
                </a:solidFill>
                <a:cs typeface="B Nazanin" panose="00000400000000000000" pitchFamily="2" charset="-78"/>
              </a:rPr>
              <a:t>سوال های </a:t>
            </a:r>
            <a:r>
              <a:rPr lang="fa-IR" sz="2000" b="1" dirty="0">
                <a:solidFill>
                  <a:srgbClr val="C00000"/>
                </a:solidFill>
                <a:cs typeface="B Nazanin" panose="00000400000000000000" pitchFamily="2" charset="-78"/>
              </a:rPr>
              <a:t>کامل کردنی، از کاربرد اشاره های دستوری و موارد دیگری که جواب سوال را مشخص </a:t>
            </a:r>
            <a:r>
              <a:rPr lang="fa-IR" sz="2000" b="1" dirty="0" smtClean="0">
                <a:solidFill>
                  <a:srgbClr val="C00000"/>
                </a:solidFill>
                <a:cs typeface="B Nazanin" panose="00000400000000000000" pitchFamily="2" charset="-78"/>
              </a:rPr>
              <a:t>می کنند </a:t>
            </a:r>
            <a:r>
              <a:rPr lang="fa-IR" sz="2000" b="1" dirty="0">
                <a:solidFill>
                  <a:srgbClr val="C00000"/>
                </a:solidFill>
                <a:cs typeface="B Nazanin" panose="00000400000000000000" pitchFamily="2" charset="-78"/>
              </a:rPr>
              <a:t>خودداری کنید.</a:t>
            </a:r>
          </a:p>
          <a:p>
            <a:pPr marL="0" indent="0" algn="just" rtl="1">
              <a:buNone/>
            </a:pPr>
            <a:r>
              <a:rPr lang="fa-IR" sz="2000" dirty="0">
                <a:cs typeface="B Nazanin" panose="00000400000000000000" pitchFamily="2" charset="-78"/>
              </a:rPr>
              <a:t>اشاره هایی از قبیل زمان افعال ،مفرد وجمع بودن آنها .</a:t>
            </a:r>
          </a:p>
          <a:p>
            <a:pPr marL="0" indent="0" algn="just" rtl="1">
              <a:buNone/>
            </a:pPr>
            <a:r>
              <a:rPr lang="fa-IR" sz="2000" b="1" dirty="0">
                <a:solidFill>
                  <a:srgbClr val="C00000"/>
                </a:solidFill>
                <a:cs typeface="B Nazanin" panose="00000400000000000000" pitchFamily="2" charset="-78"/>
              </a:rPr>
              <a:t>10. تا حد امکان به جای </a:t>
            </a:r>
            <a:r>
              <a:rPr lang="fa-IR" sz="2000" b="1" dirty="0" smtClean="0">
                <a:solidFill>
                  <a:srgbClr val="C00000"/>
                </a:solidFill>
                <a:cs typeface="B Nazanin" panose="00000400000000000000" pitchFamily="2" charset="-78"/>
              </a:rPr>
              <a:t>سوال های </a:t>
            </a:r>
            <a:r>
              <a:rPr lang="fa-IR" sz="2000" b="1" dirty="0">
                <a:solidFill>
                  <a:srgbClr val="C00000"/>
                </a:solidFill>
                <a:cs typeface="B Nazanin" panose="00000400000000000000" pitchFamily="2" charset="-78"/>
              </a:rPr>
              <a:t>کامل کردنی از </a:t>
            </a:r>
            <a:r>
              <a:rPr lang="fa-IR" sz="2000" b="1" dirty="0" smtClean="0">
                <a:solidFill>
                  <a:srgbClr val="C00000"/>
                </a:solidFill>
                <a:cs typeface="B Nazanin" panose="00000400000000000000" pitchFamily="2" charset="-78"/>
              </a:rPr>
              <a:t>سوال های </a:t>
            </a:r>
            <a:r>
              <a:rPr lang="fa-IR" sz="2000" b="1" dirty="0">
                <a:solidFill>
                  <a:srgbClr val="C00000"/>
                </a:solidFill>
                <a:cs typeface="B Nazanin" panose="00000400000000000000" pitchFamily="2" charset="-78"/>
              </a:rPr>
              <a:t>پرسشی استفاده کنید</a:t>
            </a:r>
            <a:r>
              <a:rPr lang="fa-IR" sz="2000" dirty="0">
                <a:solidFill>
                  <a:srgbClr val="C00000"/>
                </a:solidFill>
                <a:cs typeface="B Nazanin" panose="00000400000000000000" pitchFamily="2" charset="-78"/>
              </a:rPr>
              <a:t>.</a:t>
            </a:r>
          </a:p>
          <a:p>
            <a:pPr marL="0" indent="0" algn="just" rtl="1">
              <a:buNone/>
            </a:pPr>
            <a:r>
              <a:rPr lang="fa-IR" sz="2000" dirty="0">
                <a:cs typeface="B Nazanin" panose="00000400000000000000" pitchFamily="2" charset="-78"/>
              </a:rPr>
              <a:t>به طو کلی </a:t>
            </a:r>
            <a:r>
              <a:rPr lang="fa-IR" sz="2000" dirty="0" smtClean="0">
                <a:cs typeface="B Nazanin" panose="00000400000000000000" pitchFamily="2" charset="-78"/>
              </a:rPr>
              <a:t>سوال های </a:t>
            </a:r>
            <a:r>
              <a:rPr lang="fa-IR" sz="2000" dirty="0">
                <a:cs typeface="B Nazanin" panose="00000400000000000000" pitchFamily="2" charset="-78"/>
              </a:rPr>
              <a:t>کوته پاسخ نوع پرسشی از </a:t>
            </a:r>
            <a:r>
              <a:rPr lang="fa-IR" sz="2000" dirty="0" smtClean="0">
                <a:cs typeface="B Nazanin" panose="00000400000000000000" pitchFamily="2" charset="-78"/>
              </a:rPr>
              <a:t>سوال های </a:t>
            </a:r>
            <a:r>
              <a:rPr lang="fa-IR" sz="2000" dirty="0">
                <a:cs typeface="B Nazanin" panose="00000400000000000000" pitchFamily="2" charset="-78"/>
              </a:rPr>
              <a:t>نوع کامل کردنی بهترند.</a:t>
            </a:r>
          </a:p>
          <a:p>
            <a:pPr marL="0" indent="0" algn="just" rtl="1">
              <a:buNone/>
            </a:pPr>
            <a:r>
              <a:rPr lang="fa-IR" sz="2000" dirty="0">
                <a:cs typeface="B Nazanin" panose="00000400000000000000" pitchFamily="2" charset="-78"/>
              </a:rPr>
              <a:t>1.تهیه </a:t>
            </a:r>
            <a:r>
              <a:rPr lang="fa-IR" sz="2000" dirty="0" smtClean="0">
                <a:cs typeface="B Nazanin" panose="00000400000000000000" pitchFamily="2" charset="-78"/>
              </a:rPr>
              <a:t>سوال های </a:t>
            </a:r>
            <a:r>
              <a:rPr lang="fa-IR" sz="2000" dirty="0">
                <a:cs typeface="B Nazanin" panose="00000400000000000000" pitchFamily="2" charset="-78"/>
              </a:rPr>
              <a:t>نوع پرسشی آسانتر است واین </a:t>
            </a:r>
            <a:r>
              <a:rPr lang="fa-IR" sz="2000" dirty="0" smtClean="0">
                <a:cs typeface="B Nazanin" panose="00000400000000000000" pitchFamily="2" charset="-78"/>
              </a:rPr>
              <a:t>سوال ها </a:t>
            </a:r>
            <a:r>
              <a:rPr lang="fa-IR" sz="2000" dirty="0">
                <a:cs typeface="B Nazanin" panose="00000400000000000000" pitchFamily="2" charset="-78"/>
              </a:rPr>
              <a:t>دارای ابهام کمتری هستند.</a:t>
            </a:r>
          </a:p>
          <a:p>
            <a:pPr marL="0" indent="0" algn="just" rtl="1">
              <a:buNone/>
            </a:pPr>
            <a:r>
              <a:rPr lang="fa-IR" sz="2000" dirty="0">
                <a:cs typeface="B Nazanin" panose="00000400000000000000" pitchFamily="2" charset="-78"/>
              </a:rPr>
              <a:t>2. پاسخ دادن به </a:t>
            </a:r>
            <a:r>
              <a:rPr lang="fa-IR" sz="2000" dirty="0" smtClean="0">
                <a:cs typeface="B Nazanin" panose="00000400000000000000" pitchFamily="2" charset="-78"/>
              </a:rPr>
              <a:t>سوال های </a:t>
            </a:r>
            <a:r>
              <a:rPr lang="fa-IR" sz="2000" dirty="0">
                <a:cs typeface="B Nazanin" panose="00000400000000000000" pitchFamily="2" charset="-78"/>
              </a:rPr>
              <a:t>پرسشی برای دانش آموزان آسان تر است،زیرا آنان غالبا به </a:t>
            </a:r>
            <a:r>
              <a:rPr lang="fa-IR" sz="2000" dirty="0" smtClean="0">
                <a:cs typeface="B Nazanin" panose="00000400000000000000" pitchFamily="2" charset="-78"/>
              </a:rPr>
              <a:t> پرسش های </a:t>
            </a:r>
            <a:r>
              <a:rPr lang="fa-IR" sz="2000" dirty="0">
                <a:cs typeface="B Nazanin" panose="00000400000000000000" pitchFamily="2" charset="-78"/>
              </a:rPr>
              <a:t>معلمان پاسخ </a:t>
            </a:r>
            <a:r>
              <a:rPr lang="fa-IR" sz="2000" dirty="0" smtClean="0">
                <a:cs typeface="B Nazanin" panose="00000400000000000000" pitchFamily="2" charset="-78"/>
              </a:rPr>
              <a:t>می دهند </a:t>
            </a:r>
            <a:r>
              <a:rPr lang="fa-IR" sz="2000" dirty="0">
                <a:cs typeface="B Nazanin" panose="00000400000000000000" pitchFamily="2" charset="-78"/>
              </a:rPr>
              <a:t>نه به جمله های ناتمام.</a:t>
            </a:r>
            <a:endParaRPr lang="en-US" sz="2000" dirty="0">
              <a:cs typeface="B Nazanin" panose="00000400000000000000" pitchFamily="2" charset="-78"/>
            </a:endParaRPr>
          </a:p>
        </p:txBody>
      </p:sp>
    </p:spTree>
    <p:extLst>
      <p:ext uri="{BB962C8B-B14F-4D97-AF65-F5344CB8AC3E}">
        <p14:creationId xmlns:p14="http://schemas.microsoft.com/office/powerpoint/2010/main" val="12817966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0791" y="364337"/>
            <a:ext cx="6859876" cy="1280890"/>
          </a:xfrm>
        </p:spPr>
        <p:txBody>
          <a:bodyPr>
            <a:normAutofit/>
          </a:bodyPr>
          <a:lstStyle/>
          <a:p>
            <a:pPr algn="ctr" rtl="1"/>
            <a:r>
              <a:rPr lang="fa-IR" dirty="0">
                <a:solidFill>
                  <a:srgbClr val="C00000"/>
                </a:solidFill>
                <a:cs typeface="Titr" panose="00000700000000000000" pitchFamily="2" charset="-78"/>
              </a:rPr>
              <a:t/>
            </a:r>
            <a:br>
              <a:rPr lang="fa-IR" dirty="0">
                <a:solidFill>
                  <a:srgbClr val="C00000"/>
                </a:solidFill>
                <a:cs typeface="Titr" panose="00000700000000000000" pitchFamily="2" charset="-78"/>
              </a:rPr>
            </a:br>
            <a:r>
              <a:rPr lang="fa-IR" sz="2800" dirty="0">
                <a:solidFill>
                  <a:srgbClr val="C00000"/>
                </a:solidFill>
                <a:cs typeface="Titr" panose="00000700000000000000" pitchFamily="2" charset="-78"/>
              </a:rPr>
              <a:t>قواعد تهیه </a:t>
            </a:r>
            <a:r>
              <a:rPr lang="fa-IR" sz="2800" dirty="0" smtClean="0">
                <a:solidFill>
                  <a:srgbClr val="C00000"/>
                </a:solidFill>
                <a:cs typeface="Titr" panose="00000700000000000000" pitchFamily="2" charset="-78"/>
              </a:rPr>
              <a:t>سوال</a:t>
            </a:r>
            <a:r>
              <a:rPr lang="en-US" sz="2800" dirty="0" smtClean="0">
                <a:solidFill>
                  <a:srgbClr val="C00000"/>
                </a:solidFill>
                <a:cs typeface="Titr" panose="00000700000000000000" pitchFamily="2" charset="-78"/>
              </a:rPr>
              <a:t> </a:t>
            </a:r>
            <a:r>
              <a:rPr lang="fa-IR" sz="2800" dirty="0" smtClean="0">
                <a:solidFill>
                  <a:srgbClr val="C00000"/>
                </a:solidFill>
                <a:cs typeface="Titr" panose="00000700000000000000" pitchFamily="2" charset="-78"/>
              </a:rPr>
              <a:t>های </a:t>
            </a:r>
            <a:r>
              <a:rPr lang="fa-IR" sz="2800" dirty="0">
                <a:solidFill>
                  <a:srgbClr val="C00000"/>
                </a:solidFill>
                <a:cs typeface="Titr" panose="00000700000000000000" pitchFamily="2" charset="-78"/>
              </a:rPr>
              <a:t>کوته پاسخ ویژه مسائل عددی</a:t>
            </a:r>
            <a:endParaRPr lang="en-US" dirty="0">
              <a:solidFill>
                <a:srgbClr val="C00000"/>
              </a:solidFill>
              <a:cs typeface="Titr" panose="00000700000000000000" pitchFamily="2" charset="-78"/>
            </a:endParaRPr>
          </a:p>
        </p:txBody>
      </p:sp>
      <p:sp>
        <p:nvSpPr>
          <p:cNvPr id="3" name="Content Placeholder 2"/>
          <p:cNvSpPr>
            <a:spLocks noGrp="1"/>
          </p:cNvSpPr>
          <p:nvPr>
            <p:ph idx="1"/>
          </p:nvPr>
        </p:nvSpPr>
        <p:spPr>
          <a:xfrm>
            <a:off x="1402772" y="1956954"/>
            <a:ext cx="10704512" cy="4225636"/>
          </a:xfrm>
        </p:spPr>
        <p:txBody>
          <a:bodyPr>
            <a:noAutofit/>
          </a:bodyPr>
          <a:lstStyle/>
          <a:p>
            <a:pPr marL="0" indent="0" algn="just" rtl="1">
              <a:buNone/>
            </a:pPr>
            <a:r>
              <a:rPr lang="fa-IR" sz="2000" b="1" dirty="0">
                <a:solidFill>
                  <a:srgbClr val="C00000"/>
                </a:solidFill>
                <a:cs typeface="B Nazanin" panose="00000400000000000000" pitchFamily="2" charset="-78"/>
              </a:rPr>
              <a:t>1.تا حد امکان از اعداد ساده استفاده کنید.</a:t>
            </a:r>
          </a:p>
          <a:p>
            <a:pPr marL="0" indent="0" algn="just" rtl="1">
              <a:buNone/>
            </a:pPr>
            <a:r>
              <a:rPr lang="fa-IR" sz="2400" dirty="0">
                <a:cs typeface="B Nazanin" panose="00000400000000000000" pitchFamily="2" charset="-78"/>
              </a:rPr>
              <a:t>هدف </a:t>
            </a:r>
            <a:r>
              <a:rPr lang="fa-IR" sz="2400" dirty="0" smtClean="0">
                <a:cs typeface="B Nazanin" panose="00000400000000000000" pitchFamily="2" charset="-78"/>
              </a:rPr>
              <a:t>سوال</a:t>
            </a:r>
            <a:r>
              <a:rPr lang="en-US" sz="2400" dirty="0" smtClean="0">
                <a:cs typeface="B Nazanin" panose="00000400000000000000" pitchFamily="2" charset="-78"/>
              </a:rPr>
              <a:t> </a:t>
            </a:r>
            <a:r>
              <a:rPr lang="fa-IR" sz="2400" dirty="0" smtClean="0">
                <a:cs typeface="B Nazanin" panose="00000400000000000000" pitchFamily="2" charset="-78"/>
              </a:rPr>
              <a:t>های </a:t>
            </a:r>
            <a:r>
              <a:rPr lang="fa-IR" sz="2400" dirty="0">
                <a:cs typeface="B Nazanin" panose="00000400000000000000" pitchFamily="2" charset="-78"/>
              </a:rPr>
              <a:t>مسائل </a:t>
            </a:r>
            <a:r>
              <a:rPr lang="fa-IR" sz="2400" dirty="0" smtClean="0">
                <a:cs typeface="B Nazanin" panose="00000400000000000000" pitchFamily="2" charset="-78"/>
              </a:rPr>
              <a:t>عددی، </a:t>
            </a:r>
            <a:r>
              <a:rPr lang="fa-IR" sz="2400" dirty="0">
                <a:cs typeface="B Nazanin" panose="00000400000000000000" pitchFamily="2" charset="-78"/>
              </a:rPr>
              <a:t>آزمون کردن فهم دانش آموز از جریان یا فرآیند محاسبات است نه دقت در محاسبات عددی.</a:t>
            </a:r>
          </a:p>
          <a:p>
            <a:pPr marL="0" indent="0" algn="just" rtl="1">
              <a:buNone/>
            </a:pPr>
            <a:r>
              <a:rPr lang="fa-IR" sz="2000" b="1" dirty="0">
                <a:solidFill>
                  <a:srgbClr val="C00000"/>
                </a:solidFill>
                <a:cs typeface="B Nazanin" panose="00000400000000000000" pitchFamily="2" charset="-78"/>
              </a:rPr>
              <a:t>2.تا حد امکان مسائلی را طرح کنید که دارای جواب صحیح هستند. </a:t>
            </a:r>
          </a:p>
          <a:p>
            <a:pPr marL="0" indent="0" algn="just" rtl="1">
              <a:buNone/>
            </a:pPr>
            <a:r>
              <a:rPr lang="fa-IR" sz="2400" dirty="0">
                <a:cs typeface="B Nazanin" panose="00000400000000000000" pitchFamily="2" charset="-78"/>
              </a:rPr>
              <a:t>این کار نیاز به محاسبات پیچیده اعداد اعشاری وعدم اطمینان آزمون شونده را از اینکه محاسبات خودرا تا چند عدد اعشاری ادامه دهد از بین </a:t>
            </a:r>
            <a:r>
              <a:rPr lang="fa-IR" sz="2400" dirty="0" smtClean="0">
                <a:cs typeface="B Nazanin" panose="00000400000000000000" pitchFamily="2" charset="-78"/>
              </a:rPr>
              <a:t>می برد</a:t>
            </a:r>
            <a:r>
              <a:rPr lang="fa-IR" sz="2400" dirty="0">
                <a:cs typeface="B Nazanin" panose="00000400000000000000" pitchFamily="2" charset="-78"/>
              </a:rPr>
              <a:t>.</a:t>
            </a:r>
          </a:p>
          <a:p>
            <a:pPr marL="0" indent="0" algn="just" rtl="1">
              <a:buNone/>
            </a:pPr>
            <a:r>
              <a:rPr lang="fa-IR" sz="2000" b="1" dirty="0">
                <a:solidFill>
                  <a:srgbClr val="C00000"/>
                </a:solidFill>
                <a:cs typeface="B Nazanin" panose="00000400000000000000" pitchFamily="2" charset="-78"/>
              </a:rPr>
              <a:t>3.میزان دقت مورد انتظار را تعیین کنید.</a:t>
            </a:r>
          </a:p>
          <a:p>
            <a:pPr marL="0" indent="0" algn="just" rtl="1">
              <a:buNone/>
            </a:pPr>
            <a:r>
              <a:rPr lang="fa-IR" sz="2400" dirty="0">
                <a:cs typeface="B Nazanin" panose="00000400000000000000" pitchFamily="2" charset="-78"/>
              </a:rPr>
              <a:t>اگر دانش آموزان درباره آنچه از آنها خواسته شده است نامطمئن باشند واگر در این باره حدس غلط بزنند</a:t>
            </a:r>
            <a:r>
              <a:rPr lang="fa-IR" sz="2400" dirty="0" smtClean="0">
                <a:cs typeface="B Nazanin" panose="00000400000000000000" pitchFamily="2" charset="-78"/>
              </a:rPr>
              <a:t>، اندازه </a:t>
            </a:r>
            <a:r>
              <a:rPr lang="fa-IR" sz="2400" dirty="0">
                <a:cs typeface="B Nazanin" panose="00000400000000000000" pitchFamily="2" charset="-78"/>
              </a:rPr>
              <a:t>گیری شما از میزان توانایی آنان غیر دقیق خواهد بود.</a:t>
            </a:r>
          </a:p>
        </p:txBody>
      </p:sp>
    </p:spTree>
    <p:extLst>
      <p:ext uri="{BB962C8B-B14F-4D97-AF65-F5344CB8AC3E}">
        <p14:creationId xmlns:p14="http://schemas.microsoft.com/office/powerpoint/2010/main" val="4052975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0755" y="797133"/>
            <a:ext cx="9627293" cy="5649476"/>
          </a:xfrm>
        </p:spPr>
        <p:txBody>
          <a:bodyPr>
            <a:normAutofit/>
          </a:bodyPr>
          <a:lstStyle/>
          <a:p>
            <a:pPr marL="0" indent="0" algn="just" rtl="1">
              <a:buNone/>
            </a:pPr>
            <a:r>
              <a:rPr lang="fa-IR" sz="2000" b="1" dirty="0">
                <a:solidFill>
                  <a:srgbClr val="C00000"/>
                </a:solidFill>
                <a:cs typeface="B Nazanin" panose="00000400000000000000" pitchFamily="2" charset="-78"/>
              </a:rPr>
              <a:t>4. اگر لازم است آزمون شوندگان در پاسخ خود واحد اندازه گیری را نشان دهند</a:t>
            </a:r>
            <a:r>
              <a:rPr lang="fa-IR" sz="2000" b="1" dirty="0" smtClean="0">
                <a:solidFill>
                  <a:srgbClr val="C00000"/>
                </a:solidFill>
                <a:cs typeface="B Nazanin" panose="00000400000000000000" pitchFamily="2" charset="-78"/>
              </a:rPr>
              <a:t>، این </a:t>
            </a:r>
            <a:r>
              <a:rPr lang="fa-IR" sz="2000" b="1" dirty="0">
                <a:solidFill>
                  <a:srgbClr val="C00000"/>
                </a:solidFill>
                <a:cs typeface="B Nazanin" panose="00000400000000000000" pitchFamily="2" charset="-78"/>
              </a:rPr>
              <a:t>مطلب را به اطلاع آنان برسانید. </a:t>
            </a:r>
          </a:p>
          <a:p>
            <a:pPr marL="0" indent="0" algn="just" rtl="1">
              <a:buNone/>
            </a:pPr>
            <a:r>
              <a:rPr lang="fa-IR" sz="2400" dirty="0">
                <a:cs typeface="B Nazanin" panose="00000400000000000000" pitchFamily="2" charset="-78"/>
              </a:rPr>
              <a:t>اگر از ذکر این نکته خودداری کنید</a:t>
            </a:r>
            <a:r>
              <a:rPr lang="fa-IR" sz="2400" dirty="0" smtClean="0">
                <a:cs typeface="B Nazanin" panose="00000400000000000000" pitchFamily="2" charset="-78"/>
              </a:rPr>
              <a:t>، ممکن </a:t>
            </a:r>
            <a:r>
              <a:rPr lang="fa-IR" sz="2400" dirty="0">
                <a:cs typeface="B Nazanin" panose="00000400000000000000" pitchFamily="2" charset="-78"/>
              </a:rPr>
              <a:t>است سبب شود که بعضی ازآزمون شوندگان به آن توجه نکنند وبی جهت از نمره آنان کاسته شود.</a:t>
            </a:r>
          </a:p>
          <a:p>
            <a:pPr marL="0" indent="0" algn="just" rtl="1">
              <a:buNone/>
            </a:pPr>
            <a:r>
              <a:rPr lang="fa-IR" sz="2000" b="1" dirty="0">
                <a:solidFill>
                  <a:srgbClr val="C00000"/>
                </a:solidFill>
                <a:cs typeface="B Nazanin" panose="00000400000000000000" pitchFamily="2" charset="-78"/>
              </a:rPr>
              <a:t>5. در صورت امکان، مسائل پیچیده وچند مرحله ای را به تعدادی مسئله یک مرحله ای ساده تقسیم کنید.</a:t>
            </a:r>
            <a:endParaRPr lang="en-US" sz="2000" b="1" dirty="0">
              <a:solidFill>
                <a:srgbClr val="C00000"/>
              </a:solidFill>
              <a:cs typeface="B Nazanin" panose="00000400000000000000" pitchFamily="2" charset="-78"/>
            </a:endParaRPr>
          </a:p>
          <a:p>
            <a:pPr marL="0" indent="0" algn="just" rtl="1">
              <a:buNone/>
            </a:pPr>
            <a:r>
              <a:rPr lang="fa-IR" sz="2400" dirty="0">
                <a:cs typeface="B Nazanin" panose="00000400000000000000" pitchFamily="2" charset="-78"/>
              </a:rPr>
              <a:t>ایبل میگوید "این تصور اشتباهی است که هرچه یک مسئله پیچیده تر باشد توانایی آزمون شونده را بهتر میسنجد؛ معمولا عکس این درست است". هر مسئله پیچیده ای شامل چند مرحله و تعداد محاسبه است.هر یک از اینها را میتوان به صورت یک مسئله مجزا درآورد</a:t>
            </a:r>
            <a:r>
              <a:rPr lang="fa-IR" sz="2400" dirty="0" smtClean="0">
                <a:cs typeface="B Nazanin" panose="00000400000000000000" pitchFamily="2" charset="-78"/>
              </a:rPr>
              <a:t>.</a:t>
            </a:r>
          </a:p>
          <a:p>
            <a:pPr marL="0" indent="0" algn="just" rtl="1">
              <a:buNone/>
            </a:pPr>
            <a:endParaRPr lang="fa-IR" sz="2400" dirty="0">
              <a:cs typeface="B Nazanin" panose="00000400000000000000" pitchFamily="2" charset="-78"/>
            </a:endParaRPr>
          </a:p>
          <a:p>
            <a:pPr marL="0" indent="0" algn="just" rtl="1">
              <a:buNone/>
            </a:pPr>
            <a:r>
              <a:rPr lang="fa-IR" sz="2000" b="1" dirty="0">
                <a:solidFill>
                  <a:srgbClr val="C00000"/>
                </a:solidFill>
                <a:cs typeface="B Nazanin" panose="00000400000000000000" pitchFamily="2" charset="-78"/>
              </a:rPr>
              <a:t>6.تا آنجا که امکان دارد مسائل عددی را به زبان ساده وبه طور مختصر بیان کنید.</a:t>
            </a:r>
          </a:p>
          <a:p>
            <a:pPr marL="0" indent="0" algn="just" rtl="1">
              <a:buNone/>
            </a:pPr>
            <a:r>
              <a:rPr lang="fa-IR" sz="2400" dirty="0">
                <a:cs typeface="B Nazanin" panose="00000400000000000000" pitchFamily="2" charset="-78"/>
              </a:rPr>
              <a:t>این کار مستلزم دادن اطلاعات کافی در صورت مسئله و توضیحات روشن و دقیق است.همچنین از توضیحات اضافی و تکرار کلمات ومطالب خودداری کنید.</a:t>
            </a:r>
          </a:p>
          <a:p>
            <a:pPr marL="0" indent="0" algn="just" rtl="1">
              <a:buNone/>
            </a:pPr>
            <a:endParaRPr lang="en-US" sz="2400" b="1" dirty="0">
              <a:cs typeface="B Nazanin" panose="00000400000000000000" pitchFamily="2" charset="-78"/>
            </a:endParaRPr>
          </a:p>
        </p:txBody>
      </p:sp>
    </p:spTree>
    <p:extLst>
      <p:ext uri="{BB962C8B-B14F-4D97-AF65-F5344CB8AC3E}">
        <p14:creationId xmlns:p14="http://schemas.microsoft.com/office/powerpoint/2010/main" val="32775528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1054" y="291601"/>
            <a:ext cx="4688176" cy="1280890"/>
          </a:xfrm>
        </p:spPr>
        <p:txBody>
          <a:bodyPr/>
          <a:lstStyle/>
          <a:p>
            <a:pPr algn="ctr" rtl="1"/>
            <a:r>
              <a:rPr lang="fa-IR" dirty="0">
                <a:cs typeface="B Nazanin" panose="00000400000000000000" pitchFamily="2" charset="-78"/>
              </a:rPr>
              <a:t/>
            </a:r>
            <a:br>
              <a:rPr lang="fa-IR" dirty="0">
                <a:cs typeface="B Nazanin" panose="00000400000000000000" pitchFamily="2" charset="-78"/>
              </a:rPr>
            </a:br>
            <a:r>
              <a:rPr lang="fa-IR" sz="2800" dirty="0">
                <a:solidFill>
                  <a:srgbClr val="C00000"/>
                </a:solidFill>
                <a:cs typeface="Titr" panose="00000700000000000000" pitchFamily="2" charset="-78"/>
              </a:rPr>
              <a:t>امتیاز آزمون های کوتاه پاسخ</a:t>
            </a:r>
            <a:endParaRPr lang="en-US" sz="2800" dirty="0">
              <a:solidFill>
                <a:srgbClr val="C00000"/>
              </a:solidFill>
              <a:cs typeface="Titr" panose="00000700000000000000" pitchFamily="2" charset="-78"/>
            </a:endParaRPr>
          </a:p>
        </p:txBody>
      </p:sp>
      <p:sp>
        <p:nvSpPr>
          <p:cNvPr id="3" name="Content Placeholder 2"/>
          <p:cNvSpPr>
            <a:spLocks noGrp="1"/>
          </p:cNvSpPr>
          <p:nvPr>
            <p:ph idx="1"/>
          </p:nvPr>
        </p:nvSpPr>
        <p:spPr>
          <a:xfrm>
            <a:off x="2589212" y="2133600"/>
            <a:ext cx="8915400" cy="2718955"/>
          </a:xfrm>
        </p:spPr>
        <p:txBody>
          <a:bodyPr>
            <a:normAutofit/>
          </a:bodyPr>
          <a:lstStyle/>
          <a:p>
            <a:pPr marL="0" indent="0" algn="just" rtl="1">
              <a:buNone/>
            </a:pPr>
            <a:r>
              <a:rPr lang="fa-IR" sz="2400" b="1" dirty="0">
                <a:solidFill>
                  <a:schemeClr val="tx1"/>
                </a:solidFill>
                <a:cs typeface="B Nazanin" panose="00000400000000000000" pitchFamily="2" charset="-78"/>
              </a:rPr>
              <a:t>1.تهیه واجرای آنها آسان است.</a:t>
            </a:r>
          </a:p>
          <a:p>
            <a:pPr marL="0" indent="0" algn="just" rtl="1">
              <a:buNone/>
            </a:pPr>
            <a:r>
              <a:rPr lang="fa-IR" sz="2400" b="1" dirty="0">
                <a:solidFill>
                  <a:schemeClr val="tx1"/>
                </a:solidFill>
                <a:cs typeface="B Nazanin" panose="00000400000000000000" pitchFamily="2" charset="-78"/>
              </a:rPr>
              <a:t>2. تقلب را کاهش </a:t>
            </a:r>
            <a:r>
              <a:rPr lang="fa-IR" sz="2400" b="1" dirty="0" smtClean="0">
                <a:solidFill>
                  <a:schemeClr val="tx1"/>
                </a:solidFill>
                <a:cs typeface="B Nazanin" panose="00000400000000000000" pitchFamily="2" charset="-78"/>
              </a:rPr>
              <a:t>می دهند</a:t>
            </a:r>
            <a:r>
              <a:rPr lang="fa-IR" sz="2400" b="1" dirty="0">
                <a:solidFill>
                  <a:schemeClr val="tx1"/>
                </a:solidFill>
                <a:cs typeface="B Nazanin" panose="00000400000000000000" pitchFamily="2" charset="-78"/>
              </a:rPr>
              <a:t>. </a:t>
            </a:r>
          </a:p>
          <a:p>
            <a:pPr marL="0" indent="0" algn="just" rtl="1">
              <a:buNone/>
            </a:pPr>
            <a:r>
              <a:rPr lang="fa-IR" sz="2400" b="1" dirty="0">
                <a:solidFill>
                  <a:schemeClr val="tx1"/>
                </a:solidFill>
                <a:cs typeface="B Nazanin" panose="00000400000000000000" pitchFamily="2" charset="-78"/>
              </a:rPr>
              <a:t>3. اطلاعات تشخیصی بیشتری را در اختیار معلمان </a:t>
            </a:r>
            <a:r>
              <a:rPr lang="fa-IR" sz="2400" b="1" dirty="0" smtClean="0">
                <a:solidFill>
                  <a:schemeClr val="tx1"/>
                </a:solidFill>
                <a:cs typeface="B Nazanin" panose="00000400000000000000" pitchFamily="2" charset="-78"/>
              </a:rPr>
              <a:t>می گذارند</a:t>
            </a:r>
            <a:endParaRPr lang="fa-IR" sz="2400" b="1" dirty="0">
              <a:solidFill>
                <a:schemeClr val="tx1"/>
              </a:solidFill>
              <a:cs typeface="B Nazanin" panose="00000400000000000000" pitchFamily="2" charset="-78"/>
            </a:endParaRPr>
          </a:p>
          <a:p>
            <a:pPr marL="0" indent="0" algn="just" rtl="1">
              <a:buNone/>
            </a:pPr>
            <a:r>
              <a:rPr lang="fa-IR" sz="2400" b="1" dirty="0">
                <a:solidFill>
                  <a:schemeClr val="tx1"/>
                </a:solidFill>
                <a:cs typeface="B Nazanin" panose="00000400000000000000" pitchFamily="2" charset="-78"/>
              </a:rPr>
              <a:t>4. حدس کورکورانه که از معایب عمده آزمون های عینی است وجود ندارد.</a:t>
            </a:r>
          </a:p>
        </p:txBody>
      </p:sp>
    </p:spTree>
    <p:extLst>
      <p:ext uri="{BB962C8B-B14F-4D97-AF65-F5344CB8AC3E}">
        <p14:creationId xmlns:p14="http://schemas.microsoft.com/office/powerpoint/2010/main" val="9919320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90109" y="530592"/>
            <a:ext cx="5675312" cy="1280890"/>
          </a:xfrm>
        </p:spPr>
        <p:txBody>
          <a:bodyPr/>
          <a:lstStyle/>
          <a:p>
            <a:pPr algn="ctr" rtl="1"/>
            <a:r>
              <a:rPr lang="fa-IR" dirty="0">
                <a:solidFill>
                  <a:srgbClr val="C00000"/>
                </a:solidFill>
                <a:cs typeface="Titr" panose="00000700000000000000" pitchFamily="2" charset="-78"/>
              </a:rPr>
              <a:t/>
            </a:r>
            <a:br>
              <a:rPr lang="fa-IR" dirty="0">
                <a:solidFill>
                  <a:srgbClr val="C00000"/>
                </a:solidFill>
                <a:cs typeface="Titr" panose="00000700000000000000" pitchFamily="2" charset="-78"/>
              </a:rPr>
            </a:br>
            <a:r>
              <a:rPr lang="fa-IR" sz="2800" dirty="0">
                <a:solidFill>
                  <a:srgbClr val="C00000"/>
                </a:solidFill>
                <a:cs typeface="Titr" panose="00000700000000000000" pitchFamily="2" charset="-78"/>
              </a:rPr>
              <a:t>محدودیت های آزمون های کوته پاسخ</a:t>
            </a:r>
            <a:endParaRPr lang="en-US" sz="2800" dirty="0">
              <a:solidFill>
                <a:srgbClr val="C00000"/>
              </a:solidFill>
              <a:cs typeface="Titr" panose="00000700000000000000" pitchFamily="2" charset="-78"/>
            </a:endParaRPr>
          </a:p>
        </p:txBody>
      </p:sp>
      <p:sp>
        <p:nvSpPr>
          <p:cNvPr id="3" name="Content Placeholder 2"/>
          <p:cNvSpPr>
            <a:spLocks noGrp="1"/>
          </p:cNvSpPr>
          <p:nvPr>
            <p:ph idx="1"/>
          </p:nvPr>
        </p:nvSpPr>
        <p:spPr>
          <a:xfrm>
            <a:off x="1537854" y="1811482"/>
            <a:ext cx="10432473" cy="4215245"/>
          </a:xfrm>
        </p:spPr>
        <p:txBody>
          <a:bodyPr>
            <a:normAutofit lnSpcReduction="10000"/>
          </a:bodyPr>
          <a:lstStyle/>
          <a:p>
            <a:pPr marL="0" indent="0" algn="just" rtl="1">
              <a:lnSpc>
                <a:spcPct val="150000"/>
              </a:lnSpc>
              <a:buNone/>
            </a:pPr>
            <a:r>
              <a:rPr lang="fa-IR" sz="2400" dirty="0">
                <a:solidFill>
                  <a:schemeClr val="tx1"/>
                </a:solidFill>
                <a:cs typeface="B Nazanin" panose="00000400000000000000" pitchFamily="2" charset="-78"/>
              </a:rPr>
              <a:t>1</a:t>
            </a:r>
            <a:r>
              <a:rPr lang="fa-IR" sz="2400" dirty="0" smtClean="0">
                <a:solidFill>
                  <a:schemeClr val="tx1"/>
                </a:solidFill>
                <a:cs typeface="B Nazanin" panose="00000400000000000000" pitchFamily="2" charset="-78"/>
              </a:rPr>
              <a:t>. نمی توان </a:t>
            </a:r>
            <a:r>
              <a:rPr lang="fa-IR" sz="2400" dirty="0">
                <a:solidFill>
                  <a:schemeClr val="tx1"/>
                </a:solidFill>
                <a:cs typeface="B Nazanin" panose="00000400000000000000" pitchFamily="2" charset="-78"/>
              </a:rPr>
              <a:t>از آنها برای سنجش </a:t>
            </a:r>
            <a:r>
              <a:rPr lang="fa-IR" sz="2400" dirty="0" smtClean="0">
                <a:solidFill>
                  <a:schemeClr val="tx1"/>
                </a:solidFill>
                <a:cs typeface="B Nazanin" panose="00000400000000000000" pitchFamily="2" charset="-78"/>
              </a:rPr>
              <a:t>هدف های </a:t>
            </a:r>
            <a:r>
              <a:rPr lang="fa-IR" sz="2400" dirty="0">
                <a:solidFill>
                  <a:schemeClr val="tx1"/>
                </a:solidFill>
                <a:cs typeface="B Nazanin" panose="00000400000000000000" pitchFamily="2" charset="-78"/>
              </a:rPr>
              <a:t>سطح بالای یادگیری استفاده کرد.</a:t>
            </a:r>
          </a:p>
          <a:p>
            <a:pPr marL="0" indent="0" algn="just" rtl="1">
              <a:lnSpc>
                <a:spcPct val="150000"/>
              </a:lnSpc>
              <a:buNone/>
            </a:pPr>
            <a:r>
              <a:rPr lang="fa-IR" sz="2400" dirty="0">
                <a:solidFill>
                  <a:schemeClr val="tx1"/>
                </a:solidFill>
                <a:cs typeface="B Nazanin" panose="00000400000000000000" pitchFamily="2" charset="-78"/>
              </a:rPr>
              <a:t>2.کاربرد آنها به اندازه گیری </a:t>
            </a:r>
            <a:r>
              <a:rPr lang="fa-IR" sz="2400" dirty="0" smtClean="0">
                <a:solidFill>
                  <a:schemeClr val="tx1"/>
                </a:solidFill>
                <a:cs typeface="B Nazanin" panose="00000400000000000000" pitchFamily="2" charset="-78"/>
              </a:rPr>
              <a:t>هدف های </a:t>
            </a:r>
            <a:r>
              <a:rPr lang="fa-IR" sz="2400" dirty="0">
                <a:solidFill>
                  <a:schemeClr val="tx1"/>
                </a:solidFill>
                <a:cs typeface="B Nazanin" panose="00000400000000000000" pitchFamily="2" charset="-78"/>
              </a:rPr>
              <a:t>سطح دانش و حداکثر فهمیدن و کاربستن </a:t>
            </a:r>
            <a:r>
              <a:rPr lang="fa-IR" sz="2400" dirty="0" smtClean="0">
                <a:solidFill>
                  <a:schemeClr val="tx1"/>
                </a:solidFill>
                <a:cs typeface="B Nazanin" panose="00000400000000000000" pitchFamily="2" charset="-78"/>
              </a:rPr>
              <a:t>محدود می شود</a:t>
            </a:r>
            <a:r>
              <a:rPr lang="fa-IR" sz="2400" dirty="0">
                <a:solidFill>
                  <a:schemeClr val="tx1"/>
                </a:solidFill>
                <a:cs typeface="B Nazanin" panose="00000400000000000000" pitchFamily="2" charset="-78"/>
              </a:rPr>
              <a:t>.</a:t>
            </a:r>
          </a:p>
          <a:p>
            <a:pPr marL="0" indent="0" algn="just" rtl="1">
              <a:lnSpc>
                <a:spcPct val="150000"/>
              </a:lnSpc>
              <a:buNone/>
            </a:pPr>
            <a:r>
              <a:rPr lang="fa-IR" sz="2400" dirty="0">
                <a:solidFill>
                  <a:schemeClr val="tx1"/>
                </a:solidFill>
                <a:cs typeface="B Nazanin" panose="00000400000000000000" pitchFamily="2" charset="-78"/>
              </a:rPr>
              <a:t>3.استفاده زیاد از این گونه آزمون ها سبب تشویق یادگیرندگان به حفظ کردن اطلاعات جزئی وکم اهمیت درس خواهد شد</a:t>
            </a:r>
            <a:r>
              <a:rPr lang="fa-IR" sz="2400" dirty="0" smtClean="0">
                <a:solidFill>
                  <a:schemeClr val="tx1"/>
                </a:solidFill>
                <a:cs typeface="B Nazanin" panose="00000400000000000000" pitchFamily="2" charset="-78"/>
              </a:rPr>
              <a:t>. زیرا </a:t>
            </a:r>
            <a:r>
              <a:rPr lang="fa-IR" sz="2400" dirty="0">
                <a:solidFill>
                  <a:schemeClr val="tx1"/>
                </a:solidFill>
                <a:cs typeface="B Nazanin" panose="00000400000000000000" pitchFamily="2" charset="-78"/>
              </a:rPr>
              <a:t>در این نوع </a:t>
            </a:r>
            <a:r>
              <a:rPr lang="fa-IR" sz="2400" dirty="0" smtClean="0">
                <a:solidFill>
                  <a:schemeClr val="tx1"/>
                </a:solidFill>
                <a:cs typeface="B Nazanin" panose="00000400000000000000" pitchFamily="2" charset="-78"/>
              </a:rPr>
              <a:t>آزمون ها </a:t>
            </a:r>
            <a:r>
              <a:rPr lang="fa-IR" sz="2400" dirty="0">
                <a:solidFill>
                  <a:schemeClr val="tx1"/>
                </a:solidFill>
                <a:cs typeface="B Nazanin" panose="00000400000000000000" pitchFamily="2" charset="-78"/>
              </a:rPr>
              <a:t>بیشتر این گونه اطلاعات سنجیده </a:t>
            </a:r>
            <a:r>
              <a:rPr lang="fa-IR" sz="2400" dirty="0" smtClean="0">
                <a:solidFill>
                  <a:schemeClr val="tx1"/>
                </a:solidFill>
                <a:cs typeface="B Nazanin" panose="00000400000000000000" pitchFamily="2" charset="-78"/>
              </a:rPr>
              <a:t>می شوند</a:t>
            </a:r>
            <a:r>
              <a:rPr lang="fa-IR" sz="2400" dirty="0">
                <a:solidFill>
                  <a:schemeClr val="tx1"/>
                </a:solidFill>
                <a:cs typeface="B Nazanin" panose="00000400000000000000" pitchFamily="2" charset="-78"/>
              </a:rPr>
              <a:t>.</a:t>
            </a:r>
          </a:p>
          <a:p>
            <a:pPr marL="0" indent="0" algn="just" rtl="1">
              <a:lnSpc>
                <a:spcPct val="150000"/>
              </a:lnSpc>
              <a:buNone/>
            </a:pPr>
            <a:r>
              <a:rPr lang="fa-IR" sz="2400" dirty="0">
                <a:solidFill>
                  <a:schemeClr val="tx1"/>
                </a:solidFill>
                <a:cs typeface="B Nazanin" panose="00000400000000000000" pitchFamily="2" charset="-78"/>
              </a:rPr>
              <a:t>4. تصحیح </a:t>
            </a:r>
            <a:r>
              <a:rPr lang="fa-IR" sz="2400" dirty="0" smtClean="0">
                <a:solidFill>
                  <a:schemeClr val="tx1"/>
                </a:solidFill>
                <a:cs typeface="B Nazanin" panose="00000400000000000000" pitchFamily="2" charset="-78"/>
              </a:rPr>
              <a:t>ونمره گذاری پاسخ های </a:t>
            </a:r>
            <a:r>
              <a:rPr lang="fa-IR" sz="2400" dirty="0">
                <a:solidFill>
                  <a:schemeClr val="tx1"/>
                </a:solidFill>
                <a:cs typeface="B Nazanin" panose="00000400000000000000" pitchFamily="2" charset="-78"/>
              </a:rPr>
              <a:t>این </a:t>
            </a:r>
            <a:r>
              <a:rPr lang="fa-IR" sz="2400" dirty="0" smtClean="0">
                <a:solidFill>
                  <a:schemeClr val="tx1"/>
                </a:solidFill>
                <a:cs typeface="B Nazanin" panose="00000400000000000000" pitchFamily="2" charset="-78"/>
              </a:rPr>
              <a:t>آزمون ها </a:t>
            </a:r>
            <a:r>
              <a:rPr lang="fa-IR" sz="2400" dirty="0">
                <a:solidFill>
                  <a:schemeClr val="tx1"/>
                </a:solidFill>
                <a:cs typeface="B Nazanin" panose="00000400000000000000" pitchFamily="2" charset="-78"/>
              </a:rPr>
              <a:t>به دقت وسرعت </a:t>
            </a:r>
            <a:r>
              <a:rPr lang="fa-IR" sz="2400" dirty="0" smtClean="0">
                <a:solidFill>
                  <a:schemeClr val="tx1"/>
                </a:solidFill>
                <a:cs typeface="B Nazanin" panose="00000400000000000000" pitchFamily="2" charset="-78"/>
              </a:rPr>
              <a:t>آزمون های </a:t>
            </a:r>
            <a:r>
              <a:rPr lang="fa-IR" sz="2400" dirty="0">
                <a:solidFill>
                  <a:schemeClr val="tx1"/>
                </a:solidFill>
                <a:cs typeface="B Nazanin" panose="00000400000000000000" pitchFamily="2" charset="-78"/>
              </a:rPr>
              <a:t>عینی امکان پذیر نیست.</a:t>
            </a:r>
          </a:p>
          <a:p>
            <a:pPr marL="0" indent="0" algn="just" rtl="1">
              <a:lnSpc>
                <a:spcPct val="150000"/>
              </a:lnSpc>
              <a:buNone/>
            </a:pPr>
            <a:r>
              <a:rPr lang="fa-IR" sz="2400" dirty="0">
                <a:solidFill>
                  <a:schemeClr val="tx1"/>
                </a:solidFill>
                <a:cs typeface="B Nazanin" panose="00000400000000000000" pitchFamily="2" charset="-78"/>
              </a:rPr>
              <a:t>5. آزمون شوندگان در پاسخ دادن به </a:t>
            </a:r>
            <a:r>
              <a:rPr lang="fa-IR" sz="2400" dirty="0" smtClean="0">
                <a:solidFill>
                  <a:schemeClr val="tx1"/>
                </a:solidFill>
                <a:cs typeface="B Nazanin" panose="00000400000000000000" pitchFamily="2" charset="-78"/>
              </a:rPr>
              <a:t>سوال های آزمون های </a:t>
            </a:r>
            <a:r>
              <a:rPr lang="fa-IR" sz="2400" dirty="0">
                <a:solidFill>
                  <a:schemeClr val="tx1"/>
                </a:solidFill>
                <a:cs typeface="B Nazanin" panose="00000400000000000000" pitchFamily="2" charset="-78"/>
              </a:rPr>
              <a:t>کوته پاسخ ممکن است یکنواخت عمل نکنند </a:t>
            </a:r>
            <a:r>
              <a:rPr lang="fa-IR" sz="2400" dirty="0" smtClean="0">
                <a:solidFill>
                  <a:schemeClr val="tx1"/>
                </a:solidFill>
                <a:cs typeface="B Nazanin" panose="00000400000000000000" pitchFamily="2" charset="-78"/>
              </a:rPr>
              <a:t>و در </a:t>
            </a:r>
            <a:r>
              <a:rPr lang="fa-IR" sz="2400" dirty="0">
                <a:solidFill>
                  <a:schemeClr val="tx1"/>
                </a:solidFill>
                <a:cs typeface="B Nazanin" panose="00000400000000000000" pitchFamily="2" charset="-78"/>
              </a:rPr>
              <a:t>جواب </a:t>
            </a:r>
            <a:r>
              <a:rPr lang="fa-IR" sz="2400" dirty="0" smtClean="0">
                <a:solidFill>
                  <a:schemeClr val="tx1"/>
                </a:solidFill>
                <a:cs typeface="B Nazanin" panose="00000400000000000000" pitchFamily="2" charset="-78"/>
              </a:rPr>
              <a:t>سوال ها پاسخ های </a:t>
            </a:r>
            <a:r>
              <a:rPr lang="fa-IR" sz="2400" dirty="0">
                <a:solidFill>
                  <a:schemeClr val="tx1"/>
                </a:solidFill>
                <a:cs typeface="B Nazanin" panose="00000400000000000000" pitchFamily="2" charset="-78"/>
              </a:rPr>
              <a:t>مختلفی بدهند.</a:t>
            </a:r>
          </a:p>
        </p:txBody>
      </p:sp>
    </p:spTree>
    <p:extLst>
      <p:ext uri="{BB962C8B-B14F-4D97-AF65-F5344CB8AC3E}">
        <p14:creationId xmlns:p14="http://schemas.microsoft.com/office/powerpoint/2010/main" val="37484825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19946" y="353946"/>
            <a:ext cx="5623357" cy="1280890"/>
          </a:xfrm>
        </p:spPr>
        <p:txBody>
          <a:bodyPr/>
          <a:lstStyle/>
          <a:p>
            <a:pPr algn="ctr" rtl="1"/>
            <a:r>
              <a:rPr lang="fa-IR" dirty="0">
                <a:solidFill>
                  <a:srgbClr val="C00000"/>
                </a:solidFill>
                <a:cs typeface="Titr" panose="00000700000000000000" pitchFamily="2" charset="-78"/>
              </a:rPr>
              <a:t/>
            </a:r>
            <a:br>
              <a:rPr lang="fa-IR" dirty="0">
                <a:solidFill>
                  <a:srgbClr val="C00000"/>
                </a:solidFill>
                <a:cs typeface="Titr" panose="00000700000000000000" pitchFamily="2" charset="-78"/>
              </a:rPr>
            </a:br>
            <a:r>
              <a:rPr lang="fa-IR" sz="2800" dirty="0">
                <a:solidFill>
                  <a:srgbClr val="C00000"/>
                </a:solidFill>
                <a:cs typeface="Titr" panose="00000700000000000000" pitchFamily="2" charset="-78"/>
              </a:rPr>
              <a:t>موارد استفاده </a:t>
            </a:r>
            <a:r>
              <a:rPr lang="fa-IR" sz="2800" dirty="0" smtClean="0">
                <a:solidFill>
                  <a:srgbClr val="C00000"/>
                </a:solidFill>
                <a:cs typeface="Titr" panose="00000700000000000000" pitchFamily="2" charset="-78"/>
              </a:rPr>
              <a:t>آزمون های </a:t>
            </a:r>
            <a:r>
              <a:rPr lang="fa-IR" sz="2800" dirty="0">
                <a:solidFill>
                  <a:srgbClr val="C00000"/>
                </a:solidFill>
                <a:cs typeface="Titr" panose="00000700000000000000" pitchFamily="2" charset="-78"/>
              </a:rPr>
              <a:t>کوته پاسخ</a:t>
            </a:r>
            <a:endParaRPr lang="en-US" sz="2800" dirty="0">
              <a:solidFill>
                <a:srgbClr val="C00000"/>
              </a:solidFill>
              <a:cs typeface="Titr" panose="00000700000000000000" pitchFamily="2" charset="-78"/>
            </a:endParaRPr>
          </a:p>
        </p:txBody>
      </p:sp>
      <p:sp>
        <p:nvSpPr>
          <p:cNvPr id="3" name="Content Placeholder 2"/>
          <p:cNvSpPr>
            <a:spLocks noGrp="1"/>
          </p:cNvSpPr>
          <p:nvPr>
            <p:ph idx="1"/>
          </p:nvPr>
        </p:nvSpPr>
        <p:spPr>
          <a:xfrm>
            <a:off x="1340427" y="2133600"/>
            <a:ext cx="10359737" cy="3777622"/>
          </a:xfrm>
        </p:spPr>
        <p:txBody>
          <a:bodyPr>
            <a:normAutofit/>
          </a:bodyPr>
          <a:lstStyle/>
          <a:p>
            <a:pPr marL="0" indent="0" algn="just" rtl="1">
              <a:buNone/>
            </a:pPr>
            <a:r>
              <a:rPr lang="fa-IR" sz="2400" dirty="0" smtClean="0">
                <a:solidFill>
                  <a:schemeClr val="tx1"/>
                </a:solidFill>
                <a:cs typeface="B Nazanin" panose="00000400000000000000" pitchFamily="2" charset="-78"/>
              </a:rPr>
              <a:t>آزمون های </a:t>
            </a:r>
            <a:r>
              <a:rPr lang="fa-IR" sz="2400" dirty="0">
                <a:solidFill>
                  <a:schemeClr val="tx1"/>
                </a:solidFill>
                <a:cs typeface="B Nazanin" panose="00000400000000000000" pitchFamily="2" charset="-78"/>
              </a:rPr>
              <a:t>کوته پاسخ برای اندازه گیری </a:t>
            </a:r>
            <a:r>
              <a:rPr lang="fa-IR" sz="2400" dirty="0" smtClean="0">
                <a:solidFill>
                  <a:schemeClr val="tx1"/>
                </a:solidFill>
                <a:cs typeface="B Nazanin" panose="00000400000000000000" pitchFamily="2" charset="-78"/>
              </a:rPr>
              <a:t>هدف های </a:t>
            </a:r>
            <a:r>
              <a:rPr lang="fa-IR" sz="2400" dirty="0">
                <a:solidFill>
                  <a:schemeClr val="tx1"/>
                </a:solidFill>
                <a:cs typeface="B Nazanin" panose="00000400000000000000" pitchFamily="2" charset="-78"/>
              </a:rPr>
              <a:t>شناختی سطوح پایین</a:t>
            </a:r>
            <a:r>
              <a:rPr lang="fa-IR" sz="2400" dirty="0" smtClean="0">
                <a:solidFill>
                  <a:schemeClr val="tx1"/>
                </a:solidFill>
                <a:cs typeface="B Nazanin" panose="00000400000000000000" pitchFamily="2" charset="-78"/>
              </a:rPr>
              <a:t>، به </a:t>
            </a:r>
            <a:r>
              <a:rPr lang="fa-IR" sz="2400" dirty="0">
                <a:solidFill>
                  <a:schemeClr val="tx1"/>
                </a:solidFill>
                <a:cs typeface="B Nazanin" panose="00000400000000000000" pitchFamily="2" charset="-78"/>
              </a:rPr>
              <a:t>ویژه یادآوری دانش، مفیدند</a:t>
            </a:r>
            <a:r>
              <a:rPr lang="fa-IR" sz="2400" dirty="0" smtClean="0">
                <a:solidFill>
                  <a:schemeClr val="tx1"/>
                </a:solidFill>
                <a:cs typeface="B Nazanin" panose="00000400000000000000" pitchFamily="2" charset="-78"/>
              </a:rPr>
              <a:t>. بهترین </a:t>
            </a:r>
            <a:r>
              <a:rPr lang="fa-IR" sz="2400" dirty="0">
                <a:solidFill>
                  <a:schemeClr val="tx1"/>
                </a:solidFill>
                <a:cs typeface="B Nazanin" panose="00000400000000000000" pitchFamily="2" charset="-78"/>
              </a:rPr>
              <a:t>مورد استفاده را برای </a:t>
            </a:r>
            <a:r>
              <a:rPr lang="fa-IR" sz="2400" dirty="0" smtClean="0">
                <a:solidFill>
                  <a:schemeClr val="tx1"/>
                </a:solidFill>
                <a:cs typeface="B Nazanin" panose="00000400000000000000" pitchFamily="2" charset="-78"/>
              </a:rPr>
              <a:t>آزمون های </a:t>
            </a:r>
            <a:r>
              <a:rPr lang="fa-IR" sz="2400" dirty="0">
                <a:solidFill>
                  <a:schemeClr val="tx1"/>
                </a:solidFill>
                <a:cs typeface="B Nazanin" panose="00000400000000000000" pitchFamily="2" charset="-78"/>
              </a:rPr>
              <a:t>کوته پاسخ سنجش دانش تعاریف واصطلاحات فنی دانسته اند.</a:t>
            </a:r>
          </a:p>
          <a:p>
            <a:pPr marL="0" indent="0" algn="just" rtl="1">
              <a:buNone/>
            </a:pPr>
            <a:r>
              <a:rPr lang="fa-IR" sz="2400" dirty="0">
                <a:solidFill>
                  <a:schemeClr val="tx1"/>
                </a:solidFill>
                <a:cs typeface="B Nazanin" panose="00000400000000000000" pitchFamily="2" charset="-78"/>
              </a:rPr>
              <a:t>البته در برخی مواقع از </a:t>
            </a:r>
            <a:r>
              <a:rPr lang="fa-IR" sz="2400" dirty="0" smtClean="0">
                <a:solidFill>
                  <a:schemeClr val="tx1"/>
                </a:solidFill>
                <a:cs typeface="B Nazanin" panose="00000400000000000000" pitchFamily="2" charset="-78"/>
              </a:rPr>
              <a:t>سوال های </a:t>
            </a:r>
            <a:r>
              <a:rPr lang="fa-IR" sz="2400" dirty="0">
                <a:solidFill>
                  <a:schemeClr val="tx1"/>
                </a:solidFill>
                <a:cs typeface="B Nazanin" panose="00000400000000000000" pitchFamily="2" charset="-78"/>
              </a:rPr>
              <a:t>کوتاه پاسخ برای اندازه گیری </a:t>
            </a:r>
            <a:r>
              <a:rPr lang="fa-IR" sz="2400" dirty="0" smtClean="0">
                <a:solidFill>
                  <a:schemeClr val="tx1"/>
                </a:solidFill>
                <a:cs typeface="B Nazanin" panose="00000400000000000000" pitchFamily="2" charset="-78"/>
              </a:rPr>
              <a:t>هدف های </a:t>
            </a:r>
            <a:r>
              <a:rPr lang="fa-IR" sz="2400" dirty="0">
                <a:solidFill>
                  <a:schemeClr val="tx1"/>
                </a:solidFill>
                <a:cs typeface="B Nazanin" panose="00000400000000000000" pitchFamily="2" charset="-78"/>
              </a:rPr>
              <a:t>آموزشی سطح بالاتر نیز </a:t>
            </a:r>
            <a:r>
              <a:rPr lang="fa-IR" sz="2400" dirty="0" smtClean="0">
                <a:solidFill>
                  <a:schemeClr val="tx1"/>
                </a:solidFill>
                <a:cs typeface="B Nazanin" panose="00000400000000000000" pitchFamily="2" charset="-78"/>
              </a:rPr>
              <a:t>می توان </a:t>
            </a:r>
            <a:r>
              <a:rPr lang="fa-IR" sz="2400" dirty="0">
                <a:solidFill>
                  <a:schemeClr val="tx1"/>
                </a:solidFill>
                <a:cs typeface="B Nazanin" panose="00000400000000000000" pitchFamily="2" charset="-78"/>
              </a:rPr>
              <a:t>استفاده کرد:</a:t>
            </a:r>
          </a:p>
          <a:p>
            <a:pPr marL="0" indent="0" algn="just" rtl="1">
              <a:buNone/>
            </a:pPr>
            <a:r>
              <a:rPr lang="fa-IR" sz="2400" dirty="0">
                <a:solidFill>
                  <a:schemeClr val="tx1"/>
                </a:solidFill>
                <a:cs typeface="B Nazanin" panose="00000400000000000000" pitchFamily="2" charset="-78"/>
              </a:rPr>
              <a:t>1.توانایی تفسیر ساده اطلاعات و کاربرد قواعد، مثلا شمارش تعداد هجاهای یک کلمه ؛</a:t>
            </a:r>
          </a:p>
          <a:p>
            <a:pPr marL="0" indent="0" algn="just" rtl="1">
              <a:buNone/>
            </a:pPr>
            <a:r>
              <a:rPr lang="fa-IR" sz="2400" dirty="0">
                <a:solidFill>
                  <a:schemeClr val="tx1"/>
                </a:solidFill>
                <a:cs typeface="B Nazanin" panose="00000400000000000000" pitchFamily="2" charset="-78"/>
              </a:rPr>
              <a:t>2.توانایی حل کردن مسائل عددی در ریاضیات و علوم.</a:t>
            </a:r>
          </a:p>
          <a:p>
            <a:pPr marL="0" indent="0" algn="just" rtl="1">
              <a:buNone/>
            </a:pPr>
            <a:r>
              <a:rPr lang="fa-IR" sz="2400" dirty="0">
                <a:solidFill>
                  <a:schemeClr val="tx1"/>
                </a:solidFill>
                <a:cs typeface="B Nazanin" panose="00000400000000000000" pitchFamily="2" charset="-78"/>
              </a:rPr>
              <a:t>3.توانایی دستکاری نمادهای ریاضی وحل کردن معادله های ریاضی وشیمیایی.</a:t>
            </a: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1157616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90666" y="495299"/>
            <a:ext cx="5512492" cy="1323703"/>
          </a:xfrm>
        </p:spPr>
        <p:txBody>
          <a:bodyPr>
            <a:normAutofit/>
          </a:bodyPr>
          <a:lstStyle/>
          <a:p>
            <a:pPr algn="ctr" rtl="1"/>
            <a:r>
              <a:rPr lang="fa-IR" sz="3200" dirty="0">
                <a:cs typeface="B Nazanin" panose="00000400000000000000" pitchFamily="2" charset="-78"/>
              </a:rPr>
              <a:t/>
            </a:r>
            <a:br>
              <a:rPr lang="fa-IR" sz="3200" dirty="0">
                <a:cs typeface="B Nazanin" panose="00000400000000000000" pitchFamily="2" charset="-78"/>
              </a:rPr>
            </a:br>
            <a:r>
              <a:rPr lang="fa-IR" sz="3200" dirty="0">
                <a:solidFill>
                  <a:srgbClr val="C00000"/>
                </a:solidFill>
                <a:cs typeface="Titr" panose="00000700000000000000" pitchFamily="2" charset="-78"/>
              </a:rPr>
              <a:t>انواع آزمون های تشریحی</a:t>
            </a:r>
            <a:endParaRPr lang="en-US" sz="3200" dirty="0">
              <a:solidFill>
                <a:srgbClr val="C00000"/>
              </a:solidFill>
              <a:cs typeface="Titr" panose="00000700000000000000" pitchFamily="2" charset="-78"/>
            </a:endParaRPr>
          </a:p>
        </p:txBody>
      </p:sp>
      <p:sp>
        <p:nvSpPr>
          <p:cNvPr id="3" name="Content Placeholder 2"/>
          <p:cNvSpPr>
            <a:spLocks noGrp="1"/>
          </p:cNvSpPr>
          <p:nvPr>
            <p:ph idx="1"/>
          </p:nvPr>
        </p:nvSpPr>
        <p:spPr>
          <a:xfrm>
            <a:off x="1371600" y="2133600"/>
            <a:ext cx="10318173" cy="3777622"/>
          </a:xfrm>
        </p:spPr>
        <p:txBody>
          <a:bodyPr/>
          <a:lstStyle/>
          <a:p>
            <a:pPr marL="0" indent="0" algn="just" rtl="1">
              <a:buNone/>
            </a:pPr>
            <a:r>
              <a:rPr lang="fa-IR" sz="2000" dirty="0">
                <a:solidFill>
                  <a:srgbClr val="C00000"/>
                </a:solidFill>
                <a:cs typeface="Titr" panose="00000700000000000000" pitchFamily="2" charset="-78"/>
              </a:rPr>
              <a:t>آزمون تشریحی گسترده پاسخ</a:t>
            </a:r>
          </a:p>
          <a:p>
            <a:pPr marL="0" indent="0" algn="just" rtl="1">
              <a:buNone/>
            </a:pPr>
            <a:endParaRPr lang="fa-IR" dirty="0">
              <a:solidFill>
                <a:schemeClr val="tx1"/>
              </a:solidFill>
              <a:cs typeface="B Nazanin" panose="00000400000000000000" pitchFamily="2" charset="-78"/>
            </a:endParaRPr>
          </a:p>
          <a:p>
            <a:pPr marL="0" indent="0" algn="just" rtl="1">
              <a:buNone/>
            </a:pPr>
            <a:r>
              <a:rPr lang="fa-IR" sz="2400" dirty="0">
                <a:solidFill>
                  <a:schemeClr val="tx1"/>
                </a:solidFill>
                <a:cs typeface="B Nazanin" panose="00000400000000000000" pitchFamily="2" charset="-78"/>
              </a:rPr>
              <a:t>در آزمون های تشریحی گسترده پاسخ ،هیچ گونه محدودیتی برای آزمون شونده منظور </a:t>
            </a:r>
            <a:r>
              <a:rPr lang="fa-IR" sz="2400" dirty="0" smtClean="0">
                <a:solidFill>
                  <a:schemeClr val="tx1"/>
                </a:solidFill>
                <a:cs typeface="B Nazanin" panose="00000400000000000000" pitchFamily="2" charset="-78"/>
              </a:rPr>
              <a:t>نمی شود </a:t>
            </a:r>
            <a:r>
              <a:rPr lang="fa-IR" sz="2400" dirty="0">
                <a:solidFill>
                  <a:schemeClr val="tx1"/>
                </a:solidFill>
                <a:cs typeface="B Nazanin" panose="00000400000000000000" pitchFamily="2" charset="-78"/>
              </a:rPr>
              <a:t>بلکه او آزاد است تا هر طور که مایل باشد پاسخ خود را بپروراند وسازمان دهد.</a:t>
            </a:r>
          </a:p>
          <a:p>
            <a:pPr marL="0" indent="0" algn="just" rtl="1">
              <a:buNone/>
            </a:pPr>
            <a:r>
              <a:rPr lang="fa-IR" sz="2400" dirty="0">
                <a:solidFill>
                  <a:schemeClr val="tx1"/>
                </a:solidFill>
                <a:cs typeface="B Nazanin" panose="00000400000000000000" pitchFamily="2" charset="-78"/>
              </a:rPr>
              <a:t>آزمون شونده در پاسخ دادن به </a:t>
            </a:r>
            <a:r>
              <a:rPr lang="fa-IR" sz="2400" dirty="0" smtClean="0">
                <a:solidFill>
                  <a:schemeClr val="tx1"/>
                </a:solidFill>
                <a:cs typeface="B Nazanin" panose="00000400000000000000" pitchFamily="2" charset="-78"/>
              </a:rPr>
              <a:t>سوال های </a:t>
            </a:r>
            <a:r>
              <a:rPr lang="fa-IR" sz="2400" dirty="0">
                <a:solidFill>
                  <a:schemeClr val="tx1"/>
                </a:solidFill>
                <a:cs typeface="B Nazanin" panose="00000400000000000000" pitchFamily="2" charset="-78"/>
              </a:rPr>
              <a:t>این نوع آزمون </a:t>
            </a:r>
            <a:r>
              <a:rPr lang="fa-IR" sz="2400" dirty="0" smtClean="0">
                <a:solidFill>
                  <a:schemeClr val="tx1"/>
                </a:solidFill>
                <a:cs typeface="B Nazanin" panose="00000400000000000000" pitchFamily="2" charset="-78"/>
              </a:rPr>
              <a:t>هم </a:t>
            </a:r>
            <a:r>
              <a:rPr lang="fa-IR" sz="2400" dirty="0">
                <a:solidFill>
                  <a:schemeClr val="tx1"/>
                </a:solidFill>
                <a:cs typeface="B Nazanin" panose="00000400000000000000" pitchFamily="2" charset="-78"/>
              </a:rPr>
              <a:t>از جهت مقدار پاسخ، هم از جهت زمان آزادی کامل دارد.</a:t>
            </a:r>
          </a:p>
          <a:p>
            <a:pPr marL="0" indent="0" algn="just" rtl="1">
              <a:buNone/>
            </a:pPr>
            <a:r>
              <a:rPr lang="fa-IR" sz="2400" dirty="0">
                <a:solidFill>
                  <a:schemeClr val="tx1"/>
                </a:solidFill>
                <a:cs typeface="B Nazanin" panose="00000400000000000000" pitchFamily="2" charset="-78"/>
              </a:rPr>
              <a:t>بنابراین </a:t>
            </a:r>
            <a:r>
              <a:rPr lang="fa-IR" sz="2400" dirty="0" smtClean="0">
                <a:solidFill>
                  <a:schemeClr val="tx1"/>
                </a:solidFill>
                <a:cs typeface="B Nazanin" panose="00000400000000000000" pitchFamily="2" charset="-78"/>
              </a:rPr>
              <a:t>سوال های آزمون های </a:t>
            </a:r>
            <a:r>
              <a:rPr lang="fa-IR" sz="2400" dirty="0">
                <a:solidFill>
                  <a:schemeClr val="tx1"/>
                </a:solidFill>
                <a:cs typeface="B Nazanin" panose="00000400000000000000" pitchFamily="2" charset="-78"/>
              </a:rPr>
              <a:t>تشریحی گسترده پاسخ برای سنجش </a:t>
            </a:r>
            <a:r>
              <a:rPr lang="fa-IR" sz="2400" dirty="0" smtClean="0">
                <a:solidFill>
                  <a:schemeClr val="tx1"/>
                </a:solidFill>
                <a:cs typeface="B Nazanin" panose="00000400000000000000" pitchFamily="2" charset="-78"/>
              </a:rPr>
              <a:t>هدف های </a:t>
            </a:r>
            <a:r>
              <a:rPr lang="fa-IR" sz="2400" dirty="0">
                <a:solidFill>
                  <a:schemeClr val="tx1"/>
                </a:solidFill>
                <a:cs typeface="B Nazanin" panose="00000400000000000000" pitchFamily="2" charset="-78"/>
              </a:rPr>
              <a:t>تحلیل وآفرینندگی مناسب ترین </a:t>
            </a:r>
            <a:r>
              <a:rPr lang="fa-IR" sz="2400" dirty="0" smtClean="0">
                <a:solidFill>
                  <a:schemeClr val="tx1"/>
                </a:solidFill>
                <a:cs typeface="B Nazanin" panose="00000400000000000000" pitchFamily="2" charset="-78"/>
              </a:rPr>
              <a:t>سوال ها </a:t>
            </a:r>
            <a:r>
              <a:rPr lang="fa-IR" sz="2400" dirty="0">
                <a:solidFill>
                  <a:schemeClr val="tx1"/>
                </a:solidFill>
                <a:cs typeface="B Nazanin" panose="00000400000000000000" pitchFamily="2" charset="-78"/>
              </a:rPr>
              <a:t>هستند. </a:t>
            </a: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1725138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37855" y="509155"/>
            <a:ext cx="10411690" cy="6120245"/>
          </a:xfrm>
        </p:spPr>
        <p:txBody>
          <a:bodyPr>
            <a:normAutofit/>
          </a:bodyPr>
          <a:lstStyle/>
          <a:p>
            <a:pPr marL="0" indent="0" algn="r" rtl="1">
              <a:buNone/>
            </a:pPr>
            <a:r>
              <a:rPr lang="fa-IR" sz="2000" dirty="0" smtClean="0">
                <a:solidFill>
                  <a:srgbClr val="C00000"/>
                </a:solidFill>
                <a:cs typeface="Titr" panose="00000700000000000000" pitchFamily="2" charset="-78"/>
              </a:rPr>
              <a:t>تمرین: </a:t>
            </a:r>
            <a:endParaRPr lang="en-US" sz="2000" dirty="0" smtClean="0">
              <a:solidFill>
                <a:srgbClr val="C00000"/>
              </a:solidFill>
              <a:cs typeface="Titr" panose="00000700000000000000" pitchFamily="2" charset="-78"/>
            </a:endParaRPr>
          </a:p>
          <a:p>
            <a:pPr marL="0" indent="0" algn="r" rtl="1">
              <a:buNone/>
            </a:pPr>
            <a:endParaRPr lang="fa-IR" sz="2000" dirty="0" smtClean="0">
              <a:solidFill>
                <a:srgbClr val="C00000"/>
              </a:solidFill>
              <a:cs typeface="Titr" panose="00000700000000000000" pitchFamily="2" charset="-78"/>
            </a:endParaRPr>
          </a:p>
          <a:p>
            <a:pPr marL="0" indent="0" algn="r" rtl="1">
              <a:buNone/>
            </a:pPr>
            <a:r>
              <a:rPr lang="fa-IR" sz="2000" b="1" dirty="0" smtClean="0">
                <a:solidFill>
                  <a:srgbClr val="C00000"/>
                </a:solidFill>
                <a:cs typeface="B Nazanin" panose="00000400000000000000" pitchFamily="2" charset="-78"/>
              </a:rPr>
              <a:t>هر کدام از سوال های کوته پاسخ زیر چه سطحی از حوزه شناختی را می سنجد؟ </a:t>
            </a:r>
          </a:p>
          <a:p>
            <a:pPr marL="0" indent="0" algn="r" rtl="1">
              <a:buNone/>
            </a:pPr>
            <a:endParaRPr lang="fa-IR" sz="2000" dirty="0" smtClean="0">
              <a:cs typeface="B Nazanin" panose="00000400000000000000" pitchFamily="2" charset="-78"/>
            </a:endParaRPr>
          </a:p>
          <a:p>
            <a:pPr marL="0" indent="0" algn="r" rtl="1">
              <a:buNone/>
            </a:pPr>
            <a:r>
              <a:rPr lang="fa-IR" sz="2000" dirty="0" smtClean="0">
                <a:cs typeface="B Nazanin" panose="00000400000000000000" pitchFamily="2" charset="-78"/>
              </a:rPr>
              <a:t>در طبقه بندی حوزۀ عاطفی بالاترین سطح چه نام دارد؟</a:t>
            </a:r>
          </a:p>
          <a:p>
            <a:pPr marL="0" indent="0" algn="r" rtl="1">
              <a:buNone/>
            </a:pPr>
            <a:r>
              <a:rPr lang="fa-IR" sz="2000" dirty="0" smtClean="0">
                <a:cs typeface="B Nazanin" panose="00000400000000000000" pitchFamily="2" charset="-78"/>
              </a:rPr>
              <a:t>برای تعیین اسیدی بودن و یا غیر اسیدی بودن مایع از چه چیزی استفاده می شود؟ </a:t>
            </a:r>
          </a:p>
          <a:p>
            <a:pPr marL="0" indent="0" algn="r" rtl="1">
              <a:buNone/>
            </a:pPr>
            <a:r>
              <a:rPr lang="fa-IR" sz="2000" dirty="0" smtClean="0">
                <a:cs typeface="B Nazanin" panose="00000400000000000000" pitchFamily="2" charset="-78"/>
              </a:rPr>
              <a:t> عدد 7 در 6573  چه ارزشی را نشان می دهد؟</a:t>
            </a:r>
          </a:p>
          <a:p>
            <a:pPr marL="0" indent="0" algn="r" rtl="1">
              <a:buNone/>
            </a:pPr>
            <a:r>
              <a:rPr lang="fa-IR" sz="2000" dirty="0" smtClean="0">
                <a:cs typeface="B Nazanin" panose="00000400000000000000" pitchFamily="2" charset="-78"/>
              </a:rPr>
              <a:t>میانگین، نما و میانه اعداد (20، 13، 17، 18، 8، 19، 11، 18، 5، 16) را به دست بیاورید.</a:t>
            </a:r>
          </a:p>
          <a:p>
            <a:pPr marL="0" indent="0" algn="r" rtl="1">
              <a:buNone/>
            </a:pPr>
            <a:r>
              <a:rPr lang="fa-IR" sz="2000" dirty="0" smtClean="0">
                <a:cs typeface="B Nazanin" panose="00000400000000000000" pitchFamily="2" charset="-78"/>
              </a:rPr>
              <a:t>پایتخت کشور هلند کجاست؟ </a:t>
            </a:r>
            <a:endParaRPr lang="en-US" sz="2000" dirty="0">
              <a:cs typeface="B Nazanin" panose="00000400000000000000" pitchFamily="2" charset="-78"/>
            </a:endParaRPr>
          </a:p>
        </p:txBody>
      </p:sp>
    </p:spTree>
    <p:extLst>
      <p:ext uri="{BB962C8B-B14F-4D97-AF65-F5344CB8AC3E}">
        <p14:creationId xmlns:p14="http://schemas.microsoft.com/office/powerpoint/2010/main" val="36308792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5737" y="1302327"/>
            <a:ext cx="10652558" cy="4786746"/>
          </a:xfrm>
        </p:spPr>
        <p:txBody>
          <a:bodyPr>
            <a:normAutofit/>
          </a:bodyPr>
          <a:lstStyle/>
          <a:p>
            <a:pPr marL="0" indent="0" algn="just" rtl="1">
              <a:buNone/>
            </a:pPr>
            <a:endParaRPr lang="fa-IR" dirty="0">
              <a:solidFill>
                <a:schemeClr val="tx1"/>
              </a:solidFill>
              <a:cs typeface="B Nazanin" panose="00000400000000000000" pitchFamily="2" charset="-78"/>
            </a:endParaRPr>
          </a:p>
          <a:p>
            <a:pPr marL="0" indent="0" algn="just" rtl="1">
              <a:buNone/>
            </a:pPr>
            <a:r>
              <a:rPr lang="fa-IR" sz="2000" dirty="0">
                <a:solidFill>
                  <a:srgbClr val="C00000"/>
                </a:solidFill>
                <a:cs typeface="Titr" panose="00000700000000000000" pitchFamily="2" charset="-78"/>
              </a:rPr>
              <a:t>آزمون تشریحی محدود پاسخ</a:t>
            </a:r>
          </a:p>
          <a:p>
            <a:pPr marL="0" indent="0" algn="just" rtl="1">
              <a:buNone/>
            </a:pPr>
            <a:r>
              <a:rPr lang="fa-IR" sz="2400" dirty="0" smtClean="0">
                <a:solidFill>
                  <a:schemeClr val="tx1"/>
                </a:solidFill>
                <a:cs typeface="B Nazanin" panose="00000400000000000000" pitchFamily="2" charset="-78"/>
              </a:rPr>
              <a:t>در </a:t>
            </a:r>
            <a:r>
              <a:rPr lang="fa-IR" sz="2400" dirty="0">
                <a:solidFill>
                  <a:schemeClr val="tx1"/>
                </a:solidFill>
                <a:cs typeface="B Nazanin" panose="00000400000000000000" pitchFamily="2" charset="-78"/>
              </a:rPr>
              <a:t>آزمون های تشریحی محدود پاسخ</a:t>
            </a:r>
            <a:r>
              <a:rPr lang="fa-IR" sz="2400" dirty="0" smtClean="0">
                <a:solidFill>
                  <a:schemeClr val="tx1"/>
                </a:solidFill>
                <a:cs typeface="B Nazanin" panose="00000400000000000000" pitchFamily="2" charset="-78"/>
              </a:rPr>
              <a:t>، آزمون شونده </a:t>
            </a:r>
            <a:r>
              <a:rPr lang="fa-IR" sz="2400" dirty="0">
                <a:solidFill>
                  <a:schemeClr val="tx1"/>
                </a:solidFill>
                <a:cs typeface="B Nazanin" panose="00000400000000000000" pitchFamily="2" charset="-78"/>
              </a:rPr>
              <a:t>در دادن پاسخ به </a:t>
            </a:r>
            <a:r>
              <a:rPr lang="fa-IR" sz="2400" dirty="0" smtClean="0">
                <a:solidFill>
                  <a:schemeClr val="tx1"/>
                </a:solidFill>
                <a:cs typeface="B Nazanin" panose="00000400000000000000" pitchFamily="2" charset="-78"/>
              </a:rPr>
              <a:t>سوال ها </a:t>
            </a:r>
            <a:r>
              <a:rPr lang="fa-IR" sz="2400" dirty="0">
                <a:solidFill>
                  <a:schemeClr val="tx1"/>
                </a:solidFill>
                <a:cs typeface="B Nazanin" panose="00000400000000000000" pitchFamily="2" charset="-78"/>
              </a:rPr>
              <a:t>آزادی کامل ندارند</a:t>
            </a:r>
            <a:r>
              <a:rPr lang="fa-IR" sz="2400" dirty="0" smtClean="0">
                <a:solidFill>
                  <a:schemeClr val="tx1"/>
                </a:solidFill>
                <a:cs typeface="B Nazanin" panose="00000400000000000000" pitchFamily="2" charset="-78"/>
              </a:rPr>
              <a:t>، بلکه </a:t>
            </a:r>
            <a:r>
              <a:rPr lang="fa-IR" sz="2400" dirty="0">
                <a:solidFill>
                  <a:schemeClr val="tx1"/>
                </a:solidFill>
                <a:cs typeface="B Nazanin" panose="00000400000000000000" pitchFamily="2" charset="-78"/>
              </a:rPr>
              <a:t>صورت سوال او را ملزم </a:t>
            </a:r>
            <a:r>
              <a:rPr lang="fa-IR" sz="2400" dirty="0" smtClean="0">
                <a:solidFill>
                  <a:schemeClr val="tx1"/>
                </a:solidFill>
                <a:cs typeface="B Nazanin" panose="00000400000000000000" pitchFamily="2" charset="-78"/>
              </a:rPr>
              <a:t>می سازد </a:t>
            </a:r>
            <a:r>
              <a:rPr lang="fa-IR" sz="2400" dirty="0">
                <a:solidFill>
                  <a:schemeClr val="tx1"/>
                </a:solidFill>
                <a:cs typeface="B Nazanin" panose="00000400000000000000" pitchFamily="2" charset="-78"/>
              </a:rPr>
              <a:t>تا پاسخ خود را در چارچوب شرایط خاص محدود کند</a:t>
            </a:r>
            <a:r>
              <a:rPr lang="fa-IR" sz="2400" dirty="0" smtClean="0">
                <a:solidFill>
                  <a:schemeClr val="tx1"/>
                </a:solidFill>
                <a:cs typeface="B Nazanin" panose="00000400000000000000" pitchFamily="2" charset="-78"/>
              </a:rPr>
              <a:t>.</a:t>
            </a:r>
          </a:p>
          <a:p>
            <a:pPr marL="0" indent="0" algn="just" rtl="1">
              <a:buNone/>
            </a:pPr>
            <a:endParaRPr lang="fa-IR" sz="2400" dirty="0">
              <a:solidFill>
                <a:schemeClr val="tx1"/>
              </a:solidFill>
              <a:cs typeface="B Nazanin" panose="00000400000000000000" pitchFamily="2" charset="-78"/>
            </a:endParaRPr>
          </a:p>
          <a:p>
            <a:pPr marL="0" indent="0" algn="just" rtl="1">
              <a:buNone/>
            </a:pPr>
            <a:r>
              <a:rPr lang="fa-IR" sz="2400" dirty="0">
                <a:solidFill>
                  <a:schemeClr val="tx1"/>
                </a:solidFill>
                <a:cs typeface="B Nazanin" panose="00000400000000000000" pitchFamily="2" charset="-78"/>
              </a:rPr>
              <a:t>همچنین این </a:t>
            </a:r>
            <a:r>
              <a:rPr lang="fa-IR" sz="2400" dirty="0" smtClean="0">
                <a:solidFill>
                  <a:schemeClr val="tx1"/>
                </a:solidFill>
                <a:cs typeface="B Nazanin" panose="00000400000000000000" pitchFamily="2" charset="-78"/>
              </a:rPr>
              <a:t>سوال ها </a:t>
            </a:r>
            <a:r>
              <a:rPr lang="fa-IR" sz="2400" dirty="0">
                <a:solidFill>
                  <a:schemeClr val="tx1"/>
                </a:solidFill>
                <a:cs typeface="B Nazanin" panose="00000400000000000000" pitchFamily="2" charset="-78"/>
              </a:rPr>
              <a:t>برای پاسخ آزمون شونده</a:t>
            </a:r>
            <a:r>
              <a:rPr lang="fa-IR" sz="2400" dirty="0" smtClean="0">
                <a:solidFill>
                  <a:schemeClr val="tx1"/>
                </a:solidFill>
                <a:cs typeface="B Nazanin" panose="00000400000000000000" pitchFamily="2" charset="-78"/>
              </a:rPr>
              <a:t>، هم </a:t>
            </a:r>
            <a:r>
              <a:rPr lang="fa-IR" sz="2400" dirty="0">
                <a:solidFill>
                  <a:schemeClr val="tx1"/>
                </a:solidFill>
                <a:cs typeface="B Nazanin" panose="00000400000000000000" pitchFamily="2" charset="-78"/>
              </a:rPr>
              <a:t>از لحاظ زمان پاسخ دهی وهم از نظر مقدار پاسخ ،</a:t>
            </a:r>
            <a:r>
              <a:rPr lang="fa-IR" sz="2400" dirty="0" smtClean="0">
                <a:solidFill>
                  <a:schemeClr val="tx1"/>
                </a:solidFill>
                <a:cs typeface="B Nazanin" panose="00000400000000000000" pitchFamily="2" charset="-78"/>
              </a:rPr>
              <a:t>محدودیت هایی </a:t>
            </a:r>
            <a:r>
              <a:rPr lang="fa-IR" sz="2400" dirty="0">
                <a:solidFill>
                  <a:schemeClr val="tx1"/>
                </a:solidFill>
                <a:cs typeface="B Nazanin" panose="00000400000000000000" pitchFamily="2" charset="-78"/>
              </a:rPr>
              <a:t>قائل </a:t>
            </a:r>
            <a:r>
              <a:rPr lang="fa-IR" sz="2400" dirty="0" smtClean="0">
                <a:solidFill>
                  <a:schemeClr val="tx1"/>
                </a:solidFill>
                <a:cs typeface="B Nazanin" panose="00000400000000000000" pitchFamily="2" charset="-78"/>
              </a:rPr>
              <a:t>می شوند.</a:t>
            </a:r>
          </a:p>
          <a:p>
            <a:pPr marL="0" indent="0" algn="just" rtl="1">
              <a:buNone/>
            </a:pPr>
            <a:endParaRPr lang="fa-IR" sz="2400" dirty="0">
              <a:solidFill>
                <a:schemeClr val="tx1"/>
              </a:solidFill>
              <a:cs typeface="B Nazanin" panose="00000400000000000000" pitchFamily="2" charset="-78"/>
            </a:endParaRPr>
          </a:p>
          <a:p>
            <a:pPr marL="0" indent="0" algn="just" rtl="1">
              <a:buNone/>
            </a:pPr>
            <a:r>
              <a:rPr lang="fa-IR" sz="2400" dirty="0">
                <a:solidFill>
                  <a:schemeClr val="tx1"/>
                </a:solidFill>
                <a:cs typeface="B Nazanin" panose="00000400000000000000" pitchFamily="2" charset="-78"/>
              </a:rPr>
              <a:t>بنابراین </a:t>
            </a:r>
            <a:r>
              <a:rPr lang="fa-IR" sz="2400" dirty="0" smtClean="0">
                <a:solidFill>
                  <a:schemeClr val="tx1"/>
                </a:solidFill>
                <a:cs typeface="B Nazanin" panose="00000400000000000000" pitchFamily="2" charset="-78"/>
              </a:rPr>
              <a:t>سوال های </a:t>
            </a:r>
            <a:r>
              <a:rPr lang="fa-IR" sz="2400" dirty="0">
                <a:solidFill>
                  <a:schemeClr val="tx1"/>
                </a:solidFill>
                <a:cs typeface="B Nazanin" panose="00000400000000000000" pitchFamily="2" charset="-78"/>
              </a:rPr>
              <a:t>آزمون محدود پاسخ برای </a:t>
            </a:r>
            <a:r>
              <a:rPr lang="fa-IR" sz="2400" dirty="0" smtClean="0">
                <a:solidFill>
                  <a:schemeClr val="tx1"/>
                </a:solidFill>
                <a:cs typeface="B Nazanin" panose="00000400000000000000" pitchFamily="2" charset="-78"/>
              </a:rPr>
              <a:t>اندازه گیری </a:t>
            </a:r>
            <a:r>
              <a:rPr lang="fa-IR" sz="2400" dirty="0">
                <a:solidFill>
                  <a:schemeClr val="tx1"/>
                </a:solidFill>
                <a:cs typeface="B Nazanin" panose="00000400000000000000" pitchFamily="2" charset="-78"/>
              </a:rPr>
              <a:t>توانایی یادگیرندگان در سطوح فهمیدن،کاربستن،و تحلیل مناسب اند،ولی برای سنجش توانایی ترکیب و ارزشیابی چندان مفید نیستند.</a:t>
            </a: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23697378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2230" y="155864"/>
            <a:ext cx="5089164" cy="1205346"/>
          </a:xfrm>
        </p:spPr>
        <p:txBody>
          <a:bodyPr>
            <a:normAutofit fontScale="90000"/>
          </a:bodyPr>
          <a:lstStyle/>
          <a:p>
            <a:pPr algn="ctr" rtl="1"/>
            <a:r>
              <a:rPr lang="fa-IR" dirty="0">
                <a:cs typeface="B Nazanin" panose="00000400000000000000" pitchFamily="2" charset="-78"/>
              </a:rPr>
              <a:t/>
            </a:r>
            <a:br>
              <a:rPr lang="fa-IR" dirty="0">
                <a:cs typeface="B Nazanin" panose="00000400000000000000" pitchFamily="2" charset="-78"/>
              </a:rPr>
            </a:br>
            <a:r>
              <a:rPr lang="fa-IR" sz="3200" b="1" dirty="0">
                <a:solidFill>
                  <a:srgbClr val="C00000"/>
                </a:solidFill>
                <a:cs typeface="Titr" panose="00000700000000000000" pitchFamily="2" charset="-78"/>
              </a:rPr>
              <a:t>قواعد تهیه </a:t>
            </a:r>
            <a:r>
              <a:rPr lang="fa-IR" sz="3200" b="1" dirty="0" smtClean="0">
                <a:solidFill>
                  <a:srgbClr val="C00000"/>
                </a:solidFill>
                <a:cs typeface="Titr" panose="00000700000000000000" pitchFamily="2" charset="-78"/>
              </a:rPr>
              <a:t>سوال های تشریحی</a:t>
            </a:r>
            <a:br>
              <a:rPr lang="fa-IR" sz="3200" b="1" dirty="0" smtClean="0">
                <a:solidFill>
                  <a:srgbClr val="C00000"/>
                </a:solidFill>
                <a:cs typeface="Titr" panose="00000700000000000000" pitchFamily="2" charset="-78"/>
              </a:rPr>
            </a:br>
            <a:endParaRPr lang="en-US" sz="4000" b="1" dirty="0">
              <a:solidFill>
                <a:srgbClr val="C00000"/>
              </a:solidFill>
              <a:cs typeface="Titr" panose="00000700000000000000" pitchFamily="2" charset="-78"/>
            </a:endParaRPr>
          </a:p>
        </p:txBody>
      </p:sp>
      <p:sp>
        <p:nvSpPr>
          <p:cNvPr id="3" name="Content Placeholder 2"/>
          <p:cNvSpPr>
            <a:spLocks noGrp="1"/>
          </p:cNvSpPr>
          <p:nvPr>
            <p:ph idx="1"/>
          </p:nvPr>
        </p:nvSpPr>
        <p:spPr>
          <a:xfrm>
            <a:off x="1714500" y="1818409"/>
            <a:ext cx="9790112" cy="4675909"/>
          </a:xfrm>
        </p:spPr>
        <p:txBody>
          <a:bodyPr>
            <a:noAutofit/>
          </a:bodyPr>
          <a:lstStyle/>
          <a:p>
            <a:pPr marL="0" indent="0" algn="just" rtl="1">
              <a:buNone/>
            </a:pPr>
            <a:r>
              <a:rPr lang="fa-IR" sz="2400" b="1" dirty="0">
                <a:solidFill>
                  <a:srgbClr val="C00000"/>
                </a:solidFill>
                <a:cs typeface="B Nazanin" panose="00000400000000000000" pitchFamily="2" charset="-78"/>
              </a:rPr>
              <a:t>1.دقت کنید که </a:t>
            </a:r>
            <a:r>
              <a:rPr lang="fa-IR" sz="2400" b="1" dirty="0" smtClean="0">
                <a:solidFill>
                  <a:srgbClr val="C00000"/>
                </a:solidFill>
                <a:cs typeface="B Nazanin" panose="00000400000000000000" pitchFamily="2" charset="-78"/>
              </a:rPr>
              <a:t>سوال ها </a:t>
            </a:r>
            <a:r>
              <a:rPr lang="fa-IR" sz="2400" b="1" dirty="0">
                <a:solidFill>
                  <a:srgbClr val="C00000"/>
                </a:solidFill>
                <a:cs typeface="B Nazanin" panose="00000400000000000000" pitchFamily="2" charset="-78"/>
              </a:rPr>
              <a:t>به طور مستقیم به </a:t>
            </a:r>
            <a:r>
              <a:rPr lang="fa-IR" sz="2400" b="1" dirty="0" smtClean="0">
                <a:solidFill>
                  <a:srgbClr val="C00000"/>
                </a:solidFill>
                <a:cs typeface="B Nazanin" panose="00000400000000000000" pitchFamily="2" charset="-78"/>
              </a:rPr>
              <a:t>هدف های </a:t>
            </a:r>
            <a:r>
              <a:rPr lang="fa-IR" sz="2400" b="1" dirty="0">
                <a:solidFill>
                  <a:srgbClr val="C00000"/>
                </a:solidFill>
                <a:cs typeface="B Nazanin" panose="00000400000000000000" pitchFamily="2" charset="-78"/>
              </a:rPr>
              <a:t>آموزشی مربوط شوند.</a:t>
            </a:r>
          </a:p>
          <a:p>
            <a:pPr marL="0" indent="0" algn="just" rtl="1">
              <a:buNone/>
            </a:pPr>
            <a:r>
              <a:rPr lang="fa-IR" sz="2400" dirty="0">
                <a:solidFill>
                  <a:schemeClr val="tx1"/>
                </a:solidFill>
                <a:cs typeface="B Nazanin" panose="00000400000000000000" pitchFamily="2" charset="-78"/>
              </a:rPr>
              <a:t>از آنجا که در آزمون های تشریحی تعداد سوال های کمتر از آزمون های عینی (مثلا صحیح-غلط یا چند گزینه ای) است</a:t>
            </a:r>
            <a:r>
              <a:rPr lang="fa-IR" sz="2400" dirty="0" smtClean="0">
                <a:solidFill>
                  <a:schemeClr val="tx1"/>
                </a:solidFill>
                <a:cs typeface="B Nazanin" panose="00000400000000000000" pitchFamily="2" charset="-78"/>
              </a:rPr>
              <a:t>، دقت </a:t>
            </a:r>
            <a:r>
              <a:rPr lang="fa-IR" sz="2400" dirty="0">
                <a:solidFill>
                  <a:schemeClr val="tx1"/>
                </a:solidFill>
                <a:cs typeface="B Nazanin" panose="00000400000000000000" pitchFamily="2" charset="-78"/>
              </a:rPr>
              <a:t>عمل در نوشتن این نوع </a:t>
            </a:r>
            <a:r>
              <a:rPr lang="fa-IR" sz="2400" dirty="0" smtClean="0">
                <a:solidFill>
                  <a:schemeClr val="tx1"/>
                </a:solidFill>
                <a:cs typeface="B Nazanin" panose="00000400000000000000" pitchFamily="2" charset="-78"/>
              </a:rPr>
              <a:t>سوال ها </a:t>
            </a:r>
            <a:r>
              <a:rPr lang="fa-IR" sz="2400" dirty="0">
                <a:solidFill>
                  <a:schemeClr val="tx1"/>
                </a:solidFill>
                <a:cs typeface="B Nazanin" panose="00000400000000000000" pitchFamily="2" charset="-78"/>
              </a:rPr>
              <a:t>بیشتر ضروری است،زیرا بد بودن یک سوال در یک آزمون تشریحی5سوالی خیلی بیشتر از بد بودن یک سوال در یک آزمون عینی 50 سوالی به نتیجه ارزشیابی لطمه </a:t>
            </a:r>
            <a:r>
              <a:rPr lang="fa-IR" sz="2400" dirty="0" smtClean="0">
                <a:solidFill>
                  <a:schemeClr val="tx1"/>
                </a:solidFill>
                <a:cs typeface="B Nazanin" panose="00000400000000000000" pitchFamily="2" charset="-78"/>
              </a:rPr>
              <a:t>می زند.</a:t>
            </a:r>
            <a:endParaRPr lang="fa-IR" sz="2400" dirty="0">
              <a:solidFill>
                <a:schemeClr val="tx1"/>
              </a:solidFill>
              <a:cs typeface="B Nazanin" panose="00000400000000000000" pitchFamily="2" charset="-78"/>
            </a:endParaRPr>
          </a:p>
          <a:p>
            <a:pPr marL="0" indent="0" algn="just" rtl="1">
              <a:buNone/>
            </a:pPr>
            <a:r>
              <a:rPr lang="fa-IR" sz="2400" b="1" dirty="0">
                <a:solidFill>
                  <a:srgbClr val="C00000"/>
                </a:solidFill>
                <a:cs typeface="B Nazanin" panose="00000400000000000000" pitchFamily="2" charset="-78"/>
              </a:rPr>
              <a:t>2.استفاده از </a:t>
            </a:r>
            <a:r>
              <a:rPr lang="fa-IR" sz="2400" b="1" dirty="0" smtClean="0">
                <a:solidFill>
                  <a:srgbClr val="C00000"/>
                </a:solidFill>
                <a:cs typeface="B Nazanin" panose="00000400000000000000" pitchFamily="2" charset="-78"/>
              </a:rPr>
              <a:t>آزمون های </a:t>
            </a:r>
            <a:r>
              <a:rPr lang="fa-IR" sz="2400" b="1" dirty="0">
                <a:solidFill>
                  <a:srgbClr val="C00000"/>
                </a:solidFill>
                <a:cs typeface="B Nazanin" panose="00000400000000000000" pitchFamily="2" charset="-78"/>
              </a:rPr>
              <a:t>تشریحی را تنها به اندازه گیری </a:t>
            </a:r>
            <a:r>
              <a:rPr lang="fa-IR" sz="2400" b="1" dirty="0" smtClean="0">
                <a:solidFill>
                  <a:srgbClr val="C00000"/>
                </a:solidFill>
                <a:cs typeface="B Nazanin" panose="00000400000000000000" pitchFamily="2" charset="-78"/>
              </a:rPr>
              <a:t>هدف هایی </a:t>
            </a:r>
            <a:r>
              <a:rPr lang="fa-IR" sz="2400" b="1" dirty="0">
                <a:solidFill>
                  <a:srgbClr val="C00000"/>
                </a:solidFill>
                <a:cs typeface="B Nazanin" panose="00000400000000000000" pitchFamily="2" charset="-78"/>
              </a:rPr>
              <a:t>محدود کنید که با سایر انواع </a:t>
            </a:r>
            <a:r>
              <a:rPr lang="fa-IR" sz="2400" b="1" dirty="0" smtClean="0">
                <a:solidFill>
                  <a:srgbClr val="C00000"/>
                </a:solidFill>
                <a:cs typeface="B Nazanin" panose="00000400000000000000" pitchFamily="2" charset="-78"/>
              </a:rPr>
              <a:t>آزمون ها </a:t>
            </a:r>
            <a:r>
              <a:rPr lang="fa-IR" sz="2400" b="1" dirty="0">
                <a:solidFill>
                  <a:srgbClr val="C00000"/>
                </a:solidFill>
                <a:cs typeface="B Nazanin" panose="00000400000000000000" pitchFamily="2" charset="-78"/>
              </a:rPr>
              <a:t>به خوبی قابل اندازه گیری نیستند. </a:t>
            </a:r>
          </a:p>
          <a:p>
            <a:pPr marL="0" indent="0" algn="just" rtl="1">
              <a:buNone/>
            </a:pPr>
            <a:r>
              <a:rPr lang="fa-IR" sz="2400" dirty="0">
                <a:solidFill>
                  <a:schemeClr val="tx1"/>
                </a:solidFill>
                <a:cs typeface="B Nazanin" panose="00000400000000000000" pitchFamily="2" charset="-78"/>
              </a:rPr>
              <a:t>از </a:t>
            </a:r>
            <a:r>
              <a:rPr lang="fa-IR" sz="2400" dirty="0" smtClean="0">
                <a:solidFill>
                  <a:schemeClr val="tx1"/>
                </a:solidFill>
                <a:cs typeface="B Nazanin" panose="00000400000000000000" pitchFamily="2" charset="-78"/>
              </a:rPr>
              <a:t>سوال های </a:t>
            </a:r>
            <a:r>
              <a:rPr lang="fa-IR" sz="2400" dirty="0">
                <a:solidFill>
                  <a:schemeClr val="tx1"/>
                </a:solidFill>
                <a:cs typeface="B Nazanin" panose="00000400000000000000" pitchFamily="2" charset="-78"/>
              </a:rPr>
              <a:t>تشریحی برای اندازه گیری </a:t>
            </a:r>
            <a:r>
              <a:rPr lang="fa-IR" sz="2400" dirty="0" smtClean="0">
                <a:solidFill>
                  <a:schemeClr val="tx1"/>
                </a:solidFill>
                <a:cs typeface="B Nazanin" panose="00000400000000000000" pitchFamily="2" charset="-78"/>
              </a:rPr>
              <a:t>هدف های </a:t>
            </a:r>
            <a:r>
              <a:rPr lang="fa-IR" sz="2400" dirty="0">
                <a:solidFill>
                  <a:schemeClr val="tx1"/>
                </a:solidFill>
                <a:cs typeface="B Nazanin" panose="00000400000000000000" pitchFamily="2" charset="-78"/>
              </a:rPr>
              <a:t>دانش استفاده نکنید.</a:t>
            </a:r>
          </a:p>
          <a:p>
            <a:pPr marL="0" indent="0" algn="just" rtl="1">
              <a:buNone/>
            </a:pPr>
            <a:r>
              <a:rPr lang="fa-IR" sz="2400" dirty="0" smtClean="0">
                <a:solidFill>
                  <a:schemeClr val="tx1"/>
                </a:solidFill>
                <a:cs typeface="B Nazanin" panose="00000400000000000000" pitchFamily="2" charset="-78"/>
              </a:rPr>
              <a:t>سوال های </a:t>
            </a:r>
            <a:r>
              <a:rPr lang="fa-IR" sz="2400" dirty="0">
                <a:solidFill>
                  <a:schemeClr val="tx1"/>
                </a:solidFill>
                <a:cs typeface="B Nazanin" panose="00000400000000000000" pitchFamily="2" charset="-78"/>
              </a:rPr>
              <a:t>تشریحی گسترده پاسخ بهترین </a:t>
            </a:r>
            <a:r>
              <a:rPr lang="fa-IR" sz="2400" dirty="0" smtClean="0">
                <a:solidFill>
                  <a:schemeClr val="tx1"/>
                </a:solidFill>
                <a:cs typeface="B Nazanin" panose="00000400000000000000" pitchFamily="2" charset="-78"/>
              </a:rPr>
              <a:t>سوال ها </a:t>
            </a:r>
            <a:r>
              <a:rPr lang="fa-IR" sz="2400" dirty="0">
                <a:solidFill>
                  <a:schemeClr val="tx1"/>
                </a:solidFill>
                <a:cs typeface="B Nazanin" panose="00000400000000000000" pitchFamily="2" charset="-78"/>
              </a:rPr>
              <a:t>برای طبقه تحلیل ،ترکیب و ارزشیابی هستند اما از </a:t>
            </a:r>
            <a:r>
              <a:rPr lang="fa-IR" sz="2400" dirty="0" smtClean="0">
                <a:solidFill>
                  <a:schemeClr val="tx1"/>
                </a:solidFill>
                <a:cs typeface="B Nazanin" panose="00000400000000000000" pitchFamily="2" charset="-78"/>
              </a:rPr>
              <a:t>سوال های </a:t>
            </a:r>
            <a:r>
              <a:rPr lang="fa-IR" sz="2400" dirty="0">
                <a:solidFill>
                  <a:schemeClr val="tx1"/>
                </a:solidFill>
                <a:cs typeface="B Nazanin" panose="00000400000000000000" pitchFamily="2" charset="-78"/>
              </a:rPr>
              <a:t>محدود پاسخ </a:t>
            </a:r>
            <a:r>
              <a:rPr lang="fa-IR" sz="2400" dirty="0" smtClean="0">
                <a:solidFill>
                  <a:schemeClr val="tx1"/>
                </a:solidFill>
                <a:cs typeface="B Nazanin" panose="00000400000000000000" pitchFamily="2" charset="-78"/>
              </a:rPr>
              <a:t>می توان </a:t>
            </a:r>
            <a:r>
              <a:rPr lang="fa-IR" sz="2400" dirty="0">
                <a:solidFill>
                  <a:schemeClr val="tx1"/>
                </a:solidFill>
                <a:cs typeface="B Nazanin" panose="00000400000000000000" pitchFamily="2" charset="-78"/>
              </a:rPr>
              <a:t>برای طبقات </a:t>
            </a:r>
            <a:r>
              <a:rPr lang="fa-IR" sz="2400" dirty="0" smtClean="0">
                <a:solidFill>
                  <a:schemeClr val="tx1"/>
                </a:solidFill>
                <a:cs typeface="B Nazanin" panose="00000400000000000000" pitchFamily="2" charset="-78"/>
              </a:rPr>
              <a:t>پایین تر </a:t>
            </a:r>
            <a:r>
              <a:rPr lang="fa-IR" sz="2400" dirty="0">
                <a:solidFill>
                  <a:schemeClr val="tx1"/>
                </a:solidFill>
                <a:cs typeface="B Nazanin" panose="00000400000000000000" pitchFamily="2" charset="-78"/>
              </a:rPr>
              <a:t>مانند کاربستن وفهمیدن استفاده کرد.</a:t>
            </a:r>
          </a:p>
        </p:txBody>
      </p:sp>
    </p:spTree>
    <p:extLst>
      <p:ext uri="{BB962C8B-B14F-4D97-AF65-F5344CB8AC3E}">
        <p14:creationId xmlns:p14="http://schemas.microsoft.com/office/powerpoint/2010/main" val="7327545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8082" y="799703"/>
            <a:ext cx="10494818" cy="5501432"/>
          </a:xfrm>
        </p:spPr>
        <p:txBody>
          <a:bodyPr>
            <a:noAutofit/>
          </a:bodyPr>
          <a:lstStyle/>
          <a:p>
            <a:pPr marL="0" indent="0" algn="just" rtl="1">
              <a:buNone/>
            </a:pPr>
            <a:r>
              <a:rPr lang="fa-IR" sz="2000" b="1" dirty="0">
                <a:solidFill>
                  <a:srgbClr val="C00000"/>
                </a:solidFill>
                <a:cs typeface="B Nazanin" panose="00000400000000000000" pitchFamily="2" charset="-78"/>
              </a:rPr>
              <a:t>3. صورت </a:t>
            </a:r>
            <a:r>
              <a:rPr lang="fa-IR" sz="2000" b="1" dirty="0" smtClean="0">
                <a:solidFill>
                  <a:srgbClr val="C00000"/>
                </a:solidFill>
                <a:cs typeface="B Nazanin" panose="00000400000000000000" pitchFamily="2" charset="-78"/>
              </a:rPr>
              <a:t>سوال های </a:t>
            </a:r>
            <a:r>
              <a:rPr lang="fa-IR" sz="2000" b="1" dirty="0">
                <a:solidFill>
                  <a:srgbClr val="C00000"/>
                </a:solidFill>
                <a:cs typeface="B Nazanin" panose="00000400000000000000" pitchFamily="2" charset="-78"/>
              </a:rPr>
              <a:t>تشریحی را با عبارت و کلمات واضح روشن بنویسید واز کلی گویی وابهام در بیان بپرهیزید.</a:t>
            </a:r>
          </a:p>
          <a:p>
            <a:pPr marL="0" indent="0" algn="just" rtl="1">
              <a:buNone/>
            </a:pPr>
            <a:r>
              <a:rPr lang="fa-IR" sz="2400" dirty="0">
                <a:solidFill>
                  <a:schemeClr val="tx1"/>
                </a:solidFill>
                <a:cs typeface="B Nazanin" panose="00000400000000000000" pitchFamily="2" charset="-78"/>
              </a:rPr>
              <a:t>کلمات وعبارات روشن منظور سوال را بهتر نشان </a:t>
            </a:r>
            <a:r>
              <a:rPr lang="fa-IR" sz="2400" dirty="0" smtClean="0">
                <a:solidFill>
                  <a:schemeClr val="tx1"/>
                </a:solidFill>
                <a:cs typeface="B Nazanin" panose="00000400000000000000" pitchFamily="2" charset="-78"/>
              </a:rPr>
              <a:t>می دهند.کلمات </a:t>
            </a:r>
            <a:r>
              <a:rPr lang="fa-IR" sz="2400" dirty="0">
                <a:solidFill>
                  <a:schemeClr val="tx1"/>
                </a:solidFill>
                <a:cs typeface="B Nazanin" panose="00000400000000000000" pitchFamily="2" charset="-78"/>
              </a:rPr>
              <a:t>و عبارات،تعریف کنید،حل کنید،خلاصه کنید،و طبقه بندی کنید،از کلمات بحث کنید ،وبررسی کنید ،روشن تر هستند.</a:t>
            </a:r>
          </a:p>
          <a:p>
            <a:pPr marL="0" indent="0" algn="just" rtl="1">
              <a:buNone/>
            </a:pPr>
            <a:r>
              <a:rPr lang="fa-IR" sz="2400" dirty="0">
                <a:solidFill>
                  <a:schemeClr val="tx1"/>
                </a:solidFill>
                <a:cs typeface="B Nazanin" panose="00000400000000000000" pitchFamily="2" charset="-78"/>
              </a:rPr>
              <a:t>همچنین در کاربرد کلمات ،توضیح دهید و مقایسه کنید،بهتر است منظور خود را به صراحت بیان نمایید در غیر این صورت ممکن است آزمون شوندگان برداشت های متفاوتی داشته باشند.</a:t>
            </a:r>
          </a:p>
          <a:p>
            <a:pPr marL="0" indent="0" algn="just" rtl="1">
              <a:buNone/>
            </a:pPr>
            <a:r>
              <a:rPr lang="fa-IR" sz="2000" b="1" dirty="0">
                <a:solidFill>
                  <a:srgbClr val="C00000"/>
                </a:solidFill>
                <a:cs typeface="B Nazanin" panose="00000400000000000000" pitchFamily="2" charset="-78"/>
              </a:rPr>
              <a:t>4.از کاربرد کلمات "چه کسی" چه وقت" کجا" وجز اینها بپرهیزید.</a:t>
            </a:r>
          </a:p>
          <a:p>
            <a:pPr marL="0" indent="0" algn="just" rtl="1">
              <a:buNone/>
            </a:pPr>
            <a:r>
              <a:rPr lang="fa-IR" sz="2400" dirty="0">
                <a:solidFill>
                  <a:schemeClr val="tx1"/>
                </a:solidFill>
                <a:cs typeface="B Nazanin" panose="00000400000000000000" pitchFamily="2" charset="-78"/>
              </a:rPr>
              <a:t>این کلمات تنها یادآوری معلومات را اندازه </a:t>
            </a:r>
            <a:r>
              <a:rPr lang="fa-IR" sz="2400" dirty="0" smtClean="0">
                <a:solidFill>
                  <a:schemeClr val="tx1"/>
                </a:solidFill>
                <a:cs typeface="B Nazanin" panose="00000400000000000000" pitchFamily="2" charset="-78"/>
              </a:rPr>
              <a:t>می گیرند. به </a:t>
            </a:r>
            <a:r>
              <a:rPr lang="fa-IR" sz="2400" dirty="0">
                <a:solidFill>
                  <a:schemeClr val="tx1"/>
                </a:solidFill>
                <a:cs typeface="B Nazanin" panose="00000400000000000000" pitchFamily="2" charset="-78"/>
              </a:rPr>
              <a:t>جای این کلمات</a:t>
            </a:r>
            <a:r>
              <a:rPr lang="fa-IR" sz="2400" dirty="0" smtClean="0">
                <a:solidFill>
                  <a:schemeClr val="tx1"/>
                </a:solidFill>
                <a:cs typeface="B Nazanin" panose="00000400000000000000" pitchFamily="2" charset="-78"/>
              </a:rPr>
              <a:t>، بهتر است </a:t>
            </a:r>
            <a:r>
              <a:rPr lang="fa-IR" sz="2400" dirty="0">
                <a:solidFill>
                  <a:schemeClr val="tx1"/>
                </a:solidFill>
                <a:cs typeface="B Nazanin" panose="00000400000000000000" pitchFamily="2" charset="-78"/>
              </a:rPr>
              <a:t>از کلمات "چرا" چگونه" به چه دلیل"واز این قبیل استفاده کنید. این کلمات در مقایسه با کلمات قبلی </a:t>
            </a:r>
            <a:r>
              <a:rPr lang="fa-IR" sz="2400" dirty="0" smtClean="0">
                <a:solidFill>
                  <a:schemeClr val="tx1"/>
                </a:solidFill>
                <a:cs typeface="B Nazanin" panose="00000400000000000000" pitchFamily="2" charset="-78"/>
              </a:rPr>
              <a:t>هدف های </a:t>
            </a:r>
            <a:r>
              <a:rPr lang="fa-IR" sz="2400" dirty="0">
                <a:solidFill>
                  <a:schemeClr val="tx1"/>
                </a:solidFill>
                <a:cs typeface="B Nazanin" panose="00000400000000000000" pitchFamily="2" charset="-78"/>
              </a:rPr>
              <a:t>سطح بالاتری را </a:t>
            </a:r>
            <a:r>
              <a:rPr lang="fa-IR" sz="2400" dirty="0" smtClean="0">
                <a:solidFill>
                  <a:schemeClr val="tx1"/>
                </a:solidFill>
                <a:cs typeface="B Nazanin" panose="00000400000000000000" pitchFamily="2" charset="-78"/>
              </a:rPr>
              <a:t>می سنجد</a:t>
            </a:r>
            <a:r>
              <a:rPr lang="fa-IR" sz="2400" dirty="0">
                <a:solidFill>
                  <a:schemeClr val="tx1"/>
                </a:solidFill>
                <a:cs typeface="B Nazanin" panose="00000400000000000000" pitchFamily="2" charset="-78"/>
              </a:rPr>
              <a:t>.</a:t>
            </a:r>
          </a:p>
          <a:p>
            <a:pPr marL="0" indent="0" algn="just" rtl="1">
              <a:buNone/>
            </a:pPr>
            <a:r>
              <a:rPr lang="fa-IR" sz="2000" b="1" dirty="0">
                <a:solidFill>
                  <a:srgbClr val="C00000"/>
                </a:solidFill>
                <a:cs typeface="B Nazanin" panose="00000400000000000000" pitchFamily="2" charset="-78"/>
              </a:rPr>
              <a:t>5.تا حد امکان از </a:t>
            </a:r>
            <a:r>
              <a:rPr lang="fa-IR" sz="2000" b="1" dirty="0" smtClean="0">
                <a:solidFill>
                  <a:srgbClr val="C00000"/>
                </a:solidFill>
                <a:cs typeface="B Nazanin" panose="00000400000000000000" pitchFamily="2" charset="-78"/>
              </a:rPr>
              <a:t>سوال های </a:t>
            </a:r>
            <a:r>
              <a:rPr lang="fa-IR" sz="2000" b="1" dirty="0">
                <a:solidFill>
                  <a:srgbClr val="C00000"/>
                </a:solidFill>
                <a:cs typeface="B Nazanin" panose="00000400000000000000" pitchFamily="2" charset="-78"/>
              </a:rPr>
              <a:t>تازه و </a:t>
            </a:r>
            <a:r>
              <a:rPr lang="fa-IR" sz="2000" b="1" dirty="0" smtClean="0">
                <a:solidFill>
                  <a:srgbClr val="C00000"/>
                </a:solidFill>
                <a:cs typeface="B Nazanin" panose="00000400000000000000" pitchFamily="2" charset="-78"/>
              </a:rPr>
              <a:t>موقعیت های </a:t>
            </a:r>
            <a:r>
              <a:rPr lang="fa-IR" sz="2000" b="1" dirty="0">
                <a:solidFill>
                  <a:srgbClr val="C00000"/>
                </a:solidFill>
                <a:cs typeface="B Nazanin" panose="00000400000000000000" pitchFamily="2" charset="-78"/>
              </a:rPr>
              <a:t>جدید استفاده کنید.</a:t>
            </a:r>
          </a:p>
          <a:p>
            <a:pPr marL="0" indent="0" algn="just" rtl="1">
              <a:buNone/>
            </a:pPr>
            <a:r>
              <a:rPr lang="fa-IR" sz="2400" dirty="0" smtClean="0">
                <a:solidFill>
                  <a:schemeClr val="tx1"/>
                </a:solidFill>
                <a:cs typeface="B Nazanin" panose="00000400000000000000" pitchFamily="2" charset="-78"/>
              </a:rPr>
              <a:t>سوال هایی </a:t>
            </a:r>
            <a:r>
              <a:rPr lang="fa-IR" sz="2400" dirty="0">
                <a:solidFill>
                  <a:schemeClr val="tx1"/>
                </a:solidFill>
                <a:cs typeface="B Nazanin" panose="00000400000000000000" pitchFamily="2" charset="-78"/>
              </a:rPr>
              <a:t>که در کتاب یا کلاس توضیح داده شده اند صرفا معلومات و حافظه آزمون شونده را </a:t>
            </a:r>
            <a:r>
              <a:rPr lang="fa-IR" sz="2400" dirty="0" smtClean="0">
                <a:solidFill>
                  <a:schemeClr val="tx1"/>
                </a:solidFill>
                <a:cs typeface="B Nazanin" panose="00000400000000000000" pitchFamily="2" charset="-78"/>
              </a:rPr>
              <a:t>می سنجد،اما </a:t>
            </a:r>
            <a:r>
              <a:rPr lang="fa-IR" sz="2400" dirty="0">
                <a:solidFill>
                  <a:schemeClr val="tx1"/>
                </a:solidFill>
                <a:cs typeface="B Nazanin" panose="00000400000000000000" pitchFamily="2" charset="-78"/>
              </a:rPr>
              <a:t>استفاده از </a:t>
            </a:r>
            <a:r>
              <a:rPr lang="fa-IR" sz="2400" dirty="0" smtClean="0">
                <a:solidFill>
                  <a:schemeClr val="tx1"/>
                </a:solidFill>
                <a:cs typeface="B Nazanin" panose="00000400000000000000" pitchFamily="2" charset="-78"/>
              </a:rPr>
              <a:t>موقعیت های </a:t>
            </a:r>
            <a:r>
              <a:rPr lang="fa-IR" sz="2400" dirty="0">
                <a:solidFill>
                  <a:schemeClr val="tx1"/>
                </a:solidFill>
                <a:cs typeface="B Nazanin" panose="00000400000000000000" pitchFamily="2" charset="-78"/>
              </a:rPr>
              <a:t>جدید در طرح </a:t>
            </a:r>
            <a:r>
              <a:rPr lang="fa-IR" sz="2400" dirty="0" smtClean="0">
                <a:solidFill>
                  <a:schemeClr val="tx1"/>
                </a:solidFill>
                <a:cs typeface="B Nazanin" panose="00000400000000000000" pitchFamily="2" charset="-78"/>
              </a:rPr>
              <a:t>سوال ها </a:t>
            </a:r>
            <a:r>
              <a:rPr lang="fa-IR" sz="2400" dirty="0">
                <a:solidFill>
                  <a:schemeClr val="tx1"/>
                </a:solidFill>
                <a:cs typeface="B Nazanin" panose="00000400000000000000" pitchFamily="2" charset="-78"/>
              </a:rPr>
              <a:t>قدرت کاربرد ودرک و فهم را اندازه </a:t>
            </a:r>
            <a:r>
              <a:rPr lang="fa-IR" sz="2400" dirty="0" smtClean="0">
                <a:solidFill>
                  <a:schemeClr val="tx1"/>
                </a:solidFill>
                <a:cs typeface="B Nazanin" panose="00000400000000000000" pitchFamily="2" charset="-78"/>
              </a:rPr>
              <a:t>می گیرند</a:t>
            </a:r>
            <a:r>
              <a:rPr lang="fa-IR" sz="2400" dirty="0">
                <a:solidFill>
                  <a:schemeClr val="tx1"/>
                </a:solidFill>
                <a:cs typeface="B Nazanin" panose="00000400000000000000" pitchFamily="2" charset="-78"/>
              </a:rPr>
              <a:t>.</a:t>
            </a:r>
          </a:p>
        </p:txBody>
      </p:sp>
    </p:spTree>
    <p:extLst>
      <p:ext uri="{BB962C8B-B14F-4D97-AF65-F5344CB8AC3E}">
        <p14:creationId xmlns:p14="http://schemas.microsoft.com/office/powerpoint/2010/main" val="23413009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26227" y="718555"/>
            <a:ext cx="9606512" cy="5457889"/>
          </a:xfrm>
        </p:spPr>
        <p:txBody>
          <a:bodyPr>
            <a:normAutofit/>
          </a:bodyPr>
          <a:lstStyle/>
          <a:p>
            <a:pPr marL="0" indent="0" algn="just" rtl="1">
              <a:buNone/>
            </a:pPr>
            <a:r>
              <a:rPr lang="fa-IR" sz="2000" b="1" dirty="0" smtClean="0">
                <a:solidFill>
                  <a:srgbClr val="C00000"/>
                </a:solidFill>
                <a:cs typeface="B Nazanin" panose="00000400000000000000" pitchFamily="2" charset="-78"/>
              </a:rPr>
              <a:t>6.سوال های </a:t>
            </a:r>
            <a:r>
              <a:rPr lang="fa-IR" sz="2000" b="1" dirty="0">
                <a:solidFill>
                  <a:srgbClr val="C00000"/>
                </a:solidFill>
                <a:cs typeface="B Nazanin" panose="00000400000000000000" pitchFamily="2" charset="-78"/>
              </a:rPr>
              <a:t>مربوط به موضوعات و عقاید بحث انگیز را طوری طرح کنید که از آزمون شونده بخواهد تا شواهد لازم برای مستند کردن عقیده انتخابی را بیان کند،نه اینکه از او بخواهد تا صرفا عقاید شخصی خودش را شرح دهد.</a:t>
            </a:r>
          </a:p>
          <a:p>
            <a:pPr marL="0" indent="0" algn="just" rtl="1">
              <a:buNone/>
            </a:pPr>
            <a:r>
              <a:rPr lang="fa-IR" sz="2400" dirty="0">
                <a:solidFill>
                  <a:schemeClr val="tx1"/>
                </a:solidFill>
                <a:cs typeface="B Nazanin" panose="00000400000000000000" pitchFamily="2" charset="-78"/>
              </a:rPr>
              <a:t>این گونه </a:t>
            </a:r>
            <a:r>
              <a:rPr lang="fa-IR" sz="2400" dirty="0" smtClean="0">
                <a:solidFill>
                  <a:schemeClr val="tx1"/>
                </a:solidFill>
                <a:cs typeface="B Nazanin" panose="00000400000000000000" pitchFamily="2" charset="-78"/>
              </a:rPr>
              <a:t>سوال ها </a:t>
            </a:r>
            <a:r>
              <a:rPr lang="fa-IR" sz="2400" dirty="0">
                <a:solidFill>
                  <a:schemeClr val="tx1"/>
                </a:solidFill>
                <a:cs typeface="B Nazanin" panose="00000400000000000000" pitchFamily="2" charset="-78"/>
              </a:rPr>
              <a:t>باید به طور روشن از پاسخ دهنده بخواهد تا موضوع انتخابی خود را با دلایل علمی و منطقی مستند سازد</a:t>
            </a:r>
            <a:r>
              <a:rPr lang="fa-IR" sz="2400" dirty="0" smtClean="0">
                <a:solidFill>
                  <a:schemeClr val="tx1"/>
                </a:solidFill>
                <a:cs typeface="B Nazanin" panose="00000400000000000000" pitchFamily="2" charset="-78"/>
              </a:rPr>
              <a:t>.</a:t>
            </a:r>
          </a:p>
          <a:p>
            <a:pPr marL="0" indent="0" algn="just" rtl="1">
              <a:buNone/>
            </a:pPr>
            <a:endParaRPr lang="fa-IR" sz="2400" dirty="0">
              <a:solidFill>
                <a:schemeClr val="tx1"/>
              </a:solidFill>
              <a:cs typeface="B Nazanin" panose="00000400000000000000" pitchFamily="2" charset="-78"/>
            </a:endParaRPr>
          </a:p>
          <a:p>
            <a:pPr marL="0" indent="0" algn="just" rtl="1">
              <a:buNone/>
            </a:pPr>
            <a:r>
              <a:rPr lang="fa-IR" sz="2000" b="1" dirty="0">
                <a:solidFill>
                  <a:srgbClr val="C00000"/>
                </a:solidFill>
                <a:cs typeface="B Nazanin" panose="00000400000000000000" pitchFamily="2" charset="-78"/>
              </a:rPr>
              <a:t>7.به آزمون شوندگان حق انتخاب چند سوال از میان تعدادی سوال را ندهید.</a:t>
            </a:r>
          </a:p>
          <a:p>
            <a:pPr marL="0" indent="0" algn="just" rtl="1">
              <a:buNone/>
            </a:pPr>
            <a:r>
              <a:rPr lang="fa-IR" sz="2400" dirty="0">
                <a:solidFill>
                  <a:schemeClr val="tx1"/>
                </a:solidFill>
                <a:cs typeface="B Nazanin" panose="00000400000000000000" pitchFamily="2" charset="-78"/>
              </a:rPr>
              <a:t>از آزمون شوندگان بخواهید تا به تمامی </a:t>
            </a:r>
            <a:r>
              <a:rPr lang="fa-IR" sz="2400" dirty="0" smtClean="0">
                <a:solidFill>
                  <a:schemeClr val="tx1"/>
                </a:solidFill>
                <a:cs typeface="B Nazanin" panose="00000400000000000000" pitchFamily="2" charset="-78"/>
              </a:rPr>
              <a:t>سوال ها </a:t>
            </a:r>
            <a:r>
              <a:rPr lang="fa-IR" sz="2400" dirty="0">
                <a:solidFill>
                  <a:schemeClr val="tx1"/>
                </a:solidFill>
                <a:cs typeface="B Nazanin" panose="00000400000000000000" pitchFamily="2" charset="-78"/>
              </a:rPr>
              <a:t>پاسخ دهند. اگر آزمون شوندگان به </a:t>
            </a:r>
            <a:r>
              <a:rPr lang="fa-IR" sz="2400" dirty="0" smtClean="0">
                <a:solidFill>
                  <a:schemeClr val="tx1"/>
                </a:solidFill>
                <a:cs typeface="B Nazanin" panose="00000400000000000000" pitchFamily="2" charset="-78"/>
              </a:rPr>
              <a:t>سوال های </a:t>
            </a:r>
            <a:r>
              <a:rPr lang="fa-IR" sz="2400" dirty="0">
                <a:solidFill>
                  <a:schemeClr val="tx1"/>
                </a:solidFill>
                <a:cs typeface="B Nazanin" panose="00000400000000000000" pitchFamily="2" charset="-78"/>
              </a:rPr>
              <a:t>مختلف جواب دهند امکان مقایسه آنها با یکدیگر به طور کامل میسر نخواهد بود.</a:t>
            </a: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42617742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51507" y="497775"/>
            <a:ext cx="9661620" cy="5605934"/>
          </a:xfrm>
        </p:spPr>
        <p:txBody>
          <a:bodyPr>
            <a:normAutofit/>
          </a:bodyPr>
          <a:lstStyle/>
          <a:p>
            <a:pPr marL="0" indent="0" algn="just" rtl="1">
              <a:buNone/>
            </a:pPr>
            <a:r>
              <a:rPr lang="fa-IR" sz="2000" b="1" dirty="0">
                <a:solidFill>
                  <a:srgbClr val="C00000"/>
                </a:solidFill>
                <a:cs typeface="B Nazanin" panose="00000400000000000000" pitchFamily="2" charset="-78"/>
              </a:rPr>
              <a:t>مشکلات دادن حق انتخاب چند سوال از میان تعدادی سوال:</a:t>
            </a:r>
          </a:p>
          <a:p>
            <a:pPr marL="0" indent="0" algn="just" rtl="1">
              <a:buNone/>
            </a:pPr>
            <a:endParaRPr lang="fa-IR" sz="2000" b="1" dirty="0">
              <a:solidFill>
                <a:schemeClr val="accent2"/>
              </a:solidFill>
              <a:cs typeface="B Nazanin" panose="00000400000000000000" pitchFamily="2" charset="-78"/>
            </a:endParaRPr>
          </a:p>
          <a:p>
            <a:pPr marL="0" indent="0" algn="just" rtl="1">
              <a:buNone/>
            </a:pPr>
            <a:r>
              <a:rPr lang="fa-IR" sz="2000" dirty="0">
                <a:solidFill>
                  <a:schemeClr val="tx1"/>
                </a:solidFill>
                <a:cs typeface="B Nazanin" panose="00000400000000000000" pitchFamily="2" charset="-78"/>
              </a:rPr>
              <a:t>الف) تهیه </a:t>
            </a:r>
            <a:r>
              <a:rPr lang="fa-IR" sz="2000" dirty="0" smtClean="0">
                <a:solidFill>
                  <a:schemeClr val="tx1"/>
                </a:solidFill>
                <a:cs typeface="B Nazanin" panose="00000400000000000000" pitchFamily="2" charset="-78"/>
              </a:rPr>
              <a:t>سوال هایی </a:t>
            </a:r>
            <a:r>
              <a:rPr lang="fa-IR" sz="2000" dirty="0">
                <a:solidFill>
                  <a:schemeClr val="tx1"/>
                </a:solidFill>
                <a:cs typeface="B Nazanin" panose="00000400000000000000" pitchFamily="2" charset="-78"/>
              </a:rPr>
              <a:t>که از نظر درجه دشواری </a:t>
            </a:r>
            <a:r>
              <a:rPr lang="fa-IR" sz="2000" dirty="0" smtClean="0">
                <a:solidFill>
                  <a:schemeClr val="tx1"/>
                </a:solidFill>
                <a:cs typeface="B Nazanin" panose="00000400000000000000" pitchFamily="2" charset="-78"/>
              </a:rPr>
              <a:t>یکسان </a:t>
            </a:r>
            <a:r>
              <a:rPr lang="fa-IR" sz="2000" dirty="0">
                <a:solidFill>
                  <a:schemeClr val="tx1"/>
                </a:solidFill>
                <a:cs typeface="B Nazanin" panose="00000400000000000000" pitchFamily="2" charset="-78"/>
              </a:rPr>
              <a:t>باشند کار آسانی نیست.</a:t>
            </a:r>
          </a:p>
          <a:p>
            <a:pPr marL="0" indent="0" algn="just" rtl="1">
              <a:buNone/>
            </a:pPr>
            <a:r>
              <a:rPr lang="fa-IR" sz="2000" dirty="0">
                <a:solidFill>
                  <a:schemeClr val="tx1"/>
                </a:solidFill>
                <a:cs typeface="B Nazanin" panose="00000400000000000000" pitchFamily="2" charset="-78"/>
              </a:rPr>
              <a:t>ب) آزمون شوندگان توانایی انتخاب </a:t>
            </a:r>
            <a:r>
              <a:rPr lang="fa-IR" sz="2000" dirty="0" smtClean="0">
                <a:solidFill>
                  <a:schemeClr val="tx1"/>
                </a:solidFill>
                <a:cs typeface="B Nazanin" panose="00000400000000000000" pitchFamily="2" charset="-78"/>
              </a:rPr>
              <a:t>سوال هایی </a:t>
            </a:r>
            <a:r>
              <a:rPr lang="fa-IR" sz="2000" dirty="0">
                <a:solidFill>
                  <a:schemeClr val="tx1"/>
                </a:solidFill>
                <a:cs typeface="B Nazanin" panose="00000400000000000000" pitchFamily="2" charset="-78"/>
              </a:rPr>
              <a:t>را که جواب آنها را بهتر </a:t>
            </a:r>
            <a:r>
              <a:rPr lang="fa-IR" sz="2000" dirty="0" smtClean="0">
                <a:solidFill>
                  <a:schemeClr val="tx1"/>
                </a:solidFill>
                <a:cs typeface="B Nazanin" panose="00000400000000000000" pitchFamily="2" charset="-78"/>
              </a:rPr>
              <a:t>می دانند </a:t>
            </a:r>
            <a:r>
              <a:rPr lang="fa-IR" sz="2000" dirty="0">
                <a:solidFill>
                  <a:schemeClr val="tx1"/>
                </a:solidFill>
                <a:cs typeface="B Nazanin" panose="00000400000000000000" pitchFamily="2" charset="-78"/>
              </a:rPr>
              <a:t>ندارند.</a:t>
            </a:r>
          </a:p>
          <a:p>
            <a:pPr marL="0" indent="0" algn="just" rtl="1">
              <a:buNone/>
            </a:pPr>
            <a:r>
              <a:rPr lang="fa-IR" sz="2000" dirty="0">
                <a:solidFill>
                  <a:schemeClr val="tx1"/>
                </a:solidFill>
                <a:cs typeface="B Nazanin" panose="00000400000000000000" pitchFamily="2" charset="-78"/>
              </a:rPr>
              <a:t>پ) از آنجا که آزمون شوندگان </a:t>
            </a:r>
            <a:r>
              <a:rPr lang="fa-IR" sz="2000" dirty="0" smtClean="0">
                <a:solidFill>
                  <a:schemeClr val="tx1"/>
                </a:solidFill>
                <a:cs typeface="B Nazanin" panose="00000400000000000000" pitchFamily="2" charset="-78"/>
              </a:rPr>
              <a:t>قوی تر </a:t>
            </a:r>
            <a:r>
              <a:rPr lang="fa-IR" sz="2000" dirty="0">
                <a:solidFill>
                  <a:schemeClr val="tx1"/>
                </a:solidFill>
                <a:cs typeface="B Nazanin" panose="00000400000000000000" pitchFamily="2" charset="-78"/>
              </a:rPr>
              <a:t>بیشتر به سراغ </a:t>
            </a:r>
            <a:r>
              <a:rPr lang="fa-IR" sz="2000" dirty="0" smtClean="0">
                <a:solidFill>
                  <a:schemeClr val="tx1"/>
                </a:solidFill>
                <a:cs typeface="B Nazanin" panose="00000400000000000000" pitchFamily="2" charset="-78"/>
              </a:rPr>
              <a:t>سوال های </a:t>
            </a:r>
            <a:r>
              <a:rPr lang="fa-IR" sz="2000" dirty="0">
                <a:solidFill>
                  <a:schemeClr val="tx1"/>
                </a:solidFill>
                <a:cs typeface="B Nazanin" panose="00000400000000000000" pitchFamily="2" charset="-78"/>
              </a:rPr>
              <a:t>دشوار </a:t>
            </a:r>
            <a:r>
              <a:rPr lang="fa-IR" sz="2000" dirty="0" smtClean="0">
                <a:solidFill>
                  <a:schemeClr val="tx1"/>
                </a:solidFill>
                <a:cs typeface="B Nazanin" panose="00000400000000000000" pitchFamily="2" charset="-78"/>
              </a:rPr>
              <a:t>می روند، ممکن </a:t>
            </a:r>
            <a:r>
              <a:rPr lang="fa-IR" sz="2000" dirty="0">
                <a:solidFill>
                  <a:schemeClr val="tx1"/>
                </a:solidFill>
                <a:cs typeface="B Nazanin" panose="00000400000000000000" pitchFamily="2" charset="-78"/>
              </a:rPr>
              <a:t>است داشتن حق انتخاب در نهایت به ضرر این گونه افراد تمام شود.</a:t>
            </a:r>
          </a:p>
          <a:p>
            <a:pPr marL="0" indent="0" algn="just" rtl="1">
              <a:buNone/>
            </a:pPr>
            <a:endParaRPr lang="fa-IR" sz="2000" dirty="0">
              <a:solidFill>
                <a:schemeClr val="tx1"/>
              </a:solidFill>
              <a:cs typeface="B Nazanin" panose="00000400000000000000" pitchFamily="2" charset="-78"/>
            </a:endParaRPr>
          </a:p>
          <a:p>
            <a:pPr marL="0" indent="0" algn="just" rtl="1">
              <a:buNone/>
            </a:pPr>
            <a:r>
              <a:rPr lang="fa-IR" sz="2000" dirty="0">
                <a:solidFill>
                  <a:schemeClr val="tx1"/>
                </a:solidFill>
                <a:cs typeface="B Nazanin" panose="00000400000000000000" pitchFamily="2" charset="-78"/>
              </a:rPr>
              <a:t>با این حال در مواردی که هدف </a:t>
            </a:r>
            <a:r>
              <a:rPr lang="fa-IR" sz="2000" dirty="0" smtClean="0">
                <a:solidFill>
                  <a:schemeClr val="tx1"/>
                </a:solidFill>
                <a:cs typeface="B Nazanin" panose="00000400000000000000" pitchFamily="2" charset="-78"/>
              </a:rPr>
              <a:t>سوال ها </a:t>
            </a:r>
            <a:r>
              <a:rPr lang="fa-IR" sz="2000" dirty="0">
                <a:solidFill>
                  <a:schemeClr val="tx1"/>
                </a:solidFill>
                <a:cs typeface="B Nazanin" panose="00000400000000000000" pitchFamily="2" charset="-78"/>
              </a:rPr>
              <a:t>اندازه گیری میزان یادگیری مطلب نیست</a:t>
            </a:r>
            <a:r>
              <a:rPr lang="fa-IR" sz="2000" dirty="0" smtClean="0">
                <a:solidFill>
                  <a:schemeClr val="tx1"/>
                </a:solidFill>
                <a:cs typeface="B Nazanin" panose="00000400000000000000" pitchFamily="2" charset="-78"/>
              </a:rPr>
              <a:t>، بلکه </a:t>
            </a:r>
            <a:r>
              <a:rPr lang="fa-IR" sz="2000" dirty="0">
                <a:solidFill>
                  <a:schemeClr val="tx1"/>
                </a:solidFill>
                <a:cs typeface="B Nazanin" panose="00000400000000000000" pitchFamily="2" charset="-78"/>
              </a:rPr>
              <a:t>منظور از آزمون صرفا اندازه گیری مهارت پاسخ دهندگان در نوشتن و پروراندن مطلب است</a:t>
            </a:r>
            <a:r>
              <a:rPr lang="fa-IR" sz="2000" dirty="0" smtClean="0">
                <a:solidFill>
                  <a:schemeClr val="tx1"/>
                </a:solidFill>
                <a:cs typeface="B Nazanin" panose="00000400000000000000" pitchFamily="2" charset="-78"/>
              </a:rPr>
              <a:t>، دادن </a:t>
            </a:r>
            <a:r>
              <a:rPr lang="fa-IR" sz="2000" dirty="0">
                <a:solidFill>
                  <a:schemeClr val="tx1"/>
                </a:solidFill>
                <a:cs typeface="B Nazanin" panose="00000400000000000000" pitchFamily="2" charset="-78"/>
              </a:rPr>
              <a:t>حق انتخاب تعدادی سوال از میان </a:t>
            </a:r>
            <a:r>
              <a:rPr lang="fa-IR" sz="2000" dirty="0" smtClean="0">
                <a:solidFill>
                  <a:schemeClr val="tx1"/>
                </a:solidFill>
                <a:cs typeface="B Nazanin" panose="00000400000000000000" pitchFamily="2" charset="-78"/>
              </a:rPr>
              <a:t>سوال های </a:t>
            </a:r>
            <a:r>
              <a:rPr lang="fa-IR" sz="2000" dirty="0">
                <a:solidFill>
                  <a:schemeClr val="tx1"/>
                </a:solidFill>
                <a:cs typeface="B Nazanin" panose="00000400000000000000" pitchFamily="2" charset="-78"/>
              </a:rPr>
              <a:t>تشریحی ممکن است قابل دفاع باشد.</a:t>
            </a:r>
            <a:endParaRPr lang="en-US" sz="2000" dirty="0">
              <a:solidFill>
                <a:schemeClr val="tx1"/>
              </a:solidFill>
              <a:cs typeface="B Nazanin" panose="00000400000000000000" pitchFamily="2" charset="-78"/>
            </a:endParaRPr>
          </a:p>
        </p:txBody>
      </p:sp>
    </p:spTree>
    <p:extLst>
      <p:ext uri="{BB962C8B-B14F-4D97-AF65-F5344CB8AC3E}">
        <p14:creationId xmlns:p14="http://schemas.microsoft.com/office/powerpoint/2010/main" val="15505876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65118" y="577538"/>
            <a:ext cx="10276609" cy="6000204"/>
          </a:xfrm>
        </p:spPr>
        <p:txBody>
          <a:bodyPr>
            <a:normAutofit lnSpcReduction="10000"/>
          </a:bodyPr>
          <a:lstStyle/>
          <a:p>
            <a:pPr marL="0" indent="0" algn="just" rtl="1">
              <a:buNone/>
            </a:pPr>
            <a:r>
              <a:rPr lang="fa-IR" sz="2000" b="1" dirty="0">
                <a:solidFill>
                  <a:srgbClr val="C00000"/>
                </a:solidFill>
                <a:cs typeface="B Nazanin" panose="00000400000000000000" pitchFamily="2" charset="-78"/>
              </a:rPr>
              <a:t>8. برای پاسخ دادن به </a:t>
            </a:r>
            <a:r>
              <a:rPr lang="fa-IR" sz="2000" b="1" dirty="0" smtClean="0">
                <a:solidFill>
                  <a:srgbClr val="C00000"/>
                </a:solidFill>
                <a:cs typeface="B Nazanin" panose="00000400000000000000" pitchFamily="2" charset="-78"/>
              </a:rPr>
              <a:t>سوال ها،زمان </a:t>
            </a:r>
            <a:r>
              <a:rPr lang="fa-IR" sz="2000" b="1" dirty="0">
                <a:solidFill>
                  <a:srgbClr val="C00000"/>
                </a:solidFill>
                <a:cs typeface="B Nazanin" panose="00000400000000000000" pitchFamily="2" charset="-78"/>
              </a:rPr>
              <a:t>کافی در نظر بگیرید </a:t>
            </a:r>
            <a:r>
              <a:rPr lang="fa-IR" sz="2000" b="1" dirty="0" smtClean="0">
                <a:solidFill>
                  <a:srgbClr val="C00000"/>
                </a:solidFill>
                <a:cs typeface="B Nazanin" panose="00000400000000000000" pitchFamily="2" charset="-78"/>
              </a:rPr>
              <a:t>و زمان </a:t>
            </a:r>
            <a:r>
              <a:rPr lang="fa-IR" sz="2000" b="1" dirty="0">
                <a:solidFill>
                  <a:srgbClr val="C00000"/>
                </a:solidFill>
                <a:cs typeface="B Nazanin" panose="00000400000000000000" pitchFamily="2" charset="-78"/>
              </a:rPr>
              <a:t>هر سوال را نیز به طور جداگانه مشخص کنید.</a:t>
            </a:r>
          </a:p>
          <a:p>
            <a:pPr marL="0" indent="0" algn="just" rtl="1">
              <a:buNone/>
            </a:pPr>
            <a:r>
              <a:rPr lang="fa-IR" sz="2000" dirty="0">
                <a:solidFill>
                  <a:schemeClr val="tx1"/>
                </a:solidFill>
                <a:cs typeface="B Nazanin" panose="00000400000000000000" pitchFamily="2" charset="-78"/>
              </a:rPr>
              <a:t>وقتی را که بدین منظور تعیین </a:t>
            </a:r>
            <a:r>
              <a:rPr lang="fa-IR" sz="2000" dirty="0" smtClean="0">
                <a:solidFill>
                  <a:schemeClr val="tx1"/>
                </a:solidFill>
                <a:cs typeface="B Nazanin" panose="00000400000000000000" pitchFamily="2" charset="-78"/>
              </a:rPr>
              <a:t>می کنید </a:t>
            </a:r>
            <a:r>
              <a:rPr lang="fa-IR" sz="2000" dirty="0">
                <a:solidFill>
                  <a:schemeClr val="tx1"/>
                </a:solidFill>
                <a:cs typeface="B Nazanin" panose="00000400000000000000" pitchFamily="2" charset="-78"/>
              </a:rPr>
              <a:t>باید هم شامل دادن جواب باشد وهم فرصتی برای فکر کردن آزمون شونده در نظر بگیرد</a:t>
            </a:r>
            <a:r>
              <a:rPr lang="fa-IR" sz="2000" dirty="0" smtClean="0">
                <a:solidFill>
                  <a:schemeClr val="tx1"/>
                </a:solidFill>
                <a:cs typeface="B Nazanin" panose="00000400000000000000" pitchFamily="2" charset="-78"/>
              </a:rPr>
              <a:t>.</a:t>
            </a:r>
          </a:p>
          <a:p>
            <a:pPr marL="0" indent="0" algn="just" rtl="1">
              <a:buNone/>
            </a:pPr>
            <a:endParaRPr lang="fa-IR" sz="2000" dirty="0">
              <a:solidFill>
                <a:schemeClr val="tx1"/>
              </a:solidFill>
              <a:cs typeface="B Nazanin" panose="00000400000000000000" pitchFamily="2" charset="-78"/>
            </a:endParaRPr>
          </a:p>
          <a:p>
            <a:pPr marL="0" indent="0" algn="just" rtl="1">
              <a:buNone/>
            </a:pPr>
            <a:r>
              <a:rPr lang="fa-IR" sz="2000" b="1" dirty="0">
                <a:solidFill>
                  <a:srgbClr val="C00000"/>
                </a:solidFill>
                <a:cs typeface="B Nazanin" panose="00000400000000000000" pitchFamily="2" charset="-78"/>
              </a:rPr>
              <a:t>9.با نوشتن </a:t>
            </a:r>
            <a:r>
              <a:rPr lang="fa-IR" sz="2000" b="1" dirty="0" smtClean="0">
                <a:solidFill>
                  <a:srgbClr val="C00000"/>
                </a:solidFill>
                <a:cs typeface="B Nazanin" panose="00000400000000000000" pitchFamily="2" charset="-78"/>
              </a:rPr>
              <a:t>سوال هایی </a:t>
            </a:r>
            <a:r>
              <a:rPr lang="fa-IR" sz="2000" b="1" dirty="0">
                <a:solidFill>
                  <a:srgbClr val="C00000"/>
                </a:solidFill>
                <a:cs typeface="B Nazanin" panose="00000400000000000000" pitchFamily="2" charset="-78"/>
              </a:rPr>
              <a:t>که جواب کوتاه نیاز دارند،تعداد </a:t>
            </a:r>
            <a:r>
              <a:rPr lang="fa-IR" sz="2000" b="1" dirty="0" smtClean="0">
                <a:solidFill>
                  <a:srgbClr val="C00000"/>
                </a:solidFill>
                <a:cs typeface="B Nazanin" panose="00000400000000000000" pitchFamily="2" charset="-78"/>
              </a:rPr>
              <a:t>سوال ها </a:t>
            </a:r>
            <a:r>
              <a:rPr lang="fa-IR" sz="2000" b="1" dirty="0">
                <a:solidFill>
                  <a:srgbClr val="C00000"/>
                </a:solidFill>
                <a:cs typeface="B Nazanin" panose="00000400000000000000" pitchFamily="2" charset="-78"/>
              </a:rPr>
              <a:t>را افزایش دهید تا از مشکل ضعف نمونه گیری </a:t>
            </a:r>
            <a:r>
              <a:rPr lang="fa-IR" sz="2000" b="1" dirty="0" smtClean="0">
                <a:solidFill>
                  <a:srgbClr val="C00000"/>
                </a:solidFill>
                <a:cs typeface="B Nazanin" panose="00000400000000000000" pitchFamily="2" charset="-78"/>
              </a:rPr>
              <a:t>آزمون های </a:t>
            </a:r>
            <a:r>
              <a:rPr lang="fa-IR" sz="2000" b="1" dirty="0">
                <a:solidFill>
                  <a:srgbClr val="C00000"/>
                </a:solidFill>
                <a:cs typeface="B Nazanin" panose="00000400000000000000" pitchFamily="2" charset="-78"/>
              </a:rPr>
              <a:t>تشریحی کم کنید.</a:t>
            </a:r>
          </a:p>
          <a:p>
            <a:pPr marL="0" indent="0" algn="just" rtl="1">
              <a:buNone/>
            </a:pPr>
            <a:r>
              <a:rPr lang="fa-IR" sz="2000" dirty="0">
                <a:solidFill>
                  <a:schemeClr val="tx1"/>
                </a:solidFill>
                <a:cs typeface="B Nazanin" panose="00000400000000000000" pitchFamily="2" charset="-78"/>
              </a:rPr>
              <a:t>هر چه تعداد </a:t>
            </a:r>
            <a:r>
              <a:rPr lang="fa-IR" sz="2000" dirty="0" smtClean="0">
                <a:solidFill>
                  <a:schemeClr val="tx1"/>
                </a:solidFill>
                <a:cs typeface="B Nazanin" panose="00000400000000000000" pitchFamily="2" charset="-78"/>
              </a:rPr>
              <a:t>سوال های </a:t>
            </a:r>
            <a:r>
              <a:rPr lang="fa-IR" sz="2000" dirty="0">
                <a:solidFill>
                  <a:schemeClr val="tx1"/>
                </a:solidFill>
                <a:cs typeface="B Nazanin" panose="00000400000000000000" pitchFamily="2" charset="-78"/>
              </a:rPr>
              <a:t>یک آزمون بیشتر باشد نمونه بهتری از محتوا و هدفهای درس را شامل خواهد ونتیجه بهتری به دست خواهد داد.</a:t>
            </a:r>
          </a:p>
          <a:p>
            <a:pPr marL="0" indent="0" algn="just" rtl="1">
              <a:buNone/>
            </a:pPr>
            <a:r>
              <a:rPr lang="fa-IR" sz="2000" b="1" dirty="0">
                <a:solidFill>
                  <a:srgbClr val="C00000"/>
                </a:solidFill>
                <a:cs typeface="B Nazanin" panose="00000400000000000000" pitchFamily="2" charset="-78"/>
              </a:rPr>
              <a:t>10.عواملی را که در ارزشیابی </a:t>
            </a:r>
            <a:r>
              <a:rPr lang="fa-IR" sz="2000" b="1" dirty="0" smtClean="0">
                <a:solidFill>
                  <a:srgbClr val="C00000"/>
                </a:solidFill>
                <a:cs typeface="B Nazanin" panose="00000400000000000000" pitchFamily="2" charset="-78"/>
              </a:rPr>
              <a:t>آزمون های </a:t>
            </a:r>
            <a:r>
              <a:rPr lang="fa-IR" sz="2000" b="1" dirty="0">
                <a:solidFill>
                  <a:srgbClr val="C00000"/>
                </a:solidFill>
                <a:cs typeface="B Nazanin" panose="00000400000000000000" pitchFamily="2" charset="-78"/>
              </a:rPr>
              <a:t>تشریحی دخالت خواهید داد از پیش تعیین کنید وآنها را به اطلاع آزمون شوندگان برسانید.</a:t>
            </a:r>
          </a:p>
          <a:p>
            <a:pPr marL="0" indent="0" algn="just" rtl="1">
              <a:buNone/>
            </a:pPr>
            <a:r>
              <a:rPr lang="fa-IR" sz="2000" dirty="0">
                <a:solidFill>
                  <a:schemeClr val="tx1"/>
                </a:solidFill>
                <a:cs typeface="B Nazanin" panose="00000400000000000000" pitchFamily="2" charset="-78"/>
              </a:rPr>
              <a:t>هدف از بیان آن در اینجا این است که آزمون شوندگان پیش از جواب دادن به یک سوال بدانند که چه چیزی را باید در </a:t>
            </a:r>
            <a:r>
              <a:rPr lang="fa-IR" sz="2000" dirty="0" smtClean="0">
                <a:solidFill>
                  <a:schemeClr val="tx1"/>
                </a:solidFill>
                <a:cs typeface="B Nazanin" panose="00000400000000000000" pitchFamily="2" charset="-78"/>
              </a:rPr>
              <a:t>جواب های </a:t>
            </a:r>
            <a:r>
              <a:rPr lang="fa-IR" sz="2000" dirty="0">
                <a:solidFill>
                  <a:schemeClr val="tx1"/>
                </a:solidFill>
                <a:cs typeface="B Nazanin" panose="00000400000000000000" pitchFamily="2" charset="-78"/>
              </a:rPr>
              <a:t>خود منظور کنند </a:t>
            </a:r>
            <a:r>
              <a:rPr lang="fa-IR" sz="2000" dirty="0" smtClean="0">
                <a:solidFill>
                  <a:schemeClr val="tx1"/>
                </a:solidFill>
                <a:cs typeface="B Nazanin" panose="00000400000000000000" pitchFamily="2" charset="-78"/>
              </a:rPr>
              <a:t>که </a:t>
            </a:r>
            <a:r>
              <a:rPr lang="fa-IR" sz="2000" dirty="0">
                <a:solidFill>
                  <a:schemeClr val="tx1"/>
                </a:solidFill>
                <a:cs typeface="B Nazanin" panose="00000400000000000000" pitchFamily="2" charset="-78"/>
              </a:rPr>
              <a:t>نظر طراح آزمون را تامین کند</a:t>
            </a:r>
            <a:r>
              <a:rPr lang="fa-IR" sz="2000" dirty="0" smtClean="0">
                <a:solidFill>
                  <a:schemeClr val="tx1"/>
                </a:solidFill>
                <a:cs typeface="B Nazanin" panose="00000400000000000000" pitchFamily="2" charset="-78"/>
              </a:rPr>
              <a:t>.</a:t>
            </a:r>
          </a:p>
          <a:p>
            <a:pPr marL="0" indent="0" algn="just" rtl="1">
              <a:buNone/>
            </a:pPr>
            <a:endParaRPr lang="fa-IR" sz="2000" dirty="0">
              <a:solidFill>
                <a:schemeClr val="tx1"/>
              </a:solidFill>
              <a:cs typeface="B Nazanin" panose="00000400000000000000" pitchFamily="2" charset="-78"/>
            </a:endParaRPr>
          </a:p>
          <a:p>
            <a:pPr marL="0" indent="0" algn="just" rtl="1">
              <a:buNone/>
            </a:pPr>
            <a:r>
              <a:rPr lang="fa-IR" sz="2000" b="1" dirty="0">
                <a:solidFill>
                  <a:srgbClr val="C00000"/>
                </a:solidFill>
                <a:cs typeface="B Nazanin" panose="00000400000000000000" pitchFamily="2" charset="-78"/>
              </a:rPr>
              <a:t>11.از روش کار پوشه برای تکمیل </a:t>
            </a:r>
            <a:r>
              <a:rPr lang="fa-IR" sz="2000" b="1" dirty="0" smtClean="0">
                <a:solidFill>
                  <a:srgbClr val="C00000"/>
                </a:solidFill>
                <a:cs typeface="B Nazanin" panose="00000400000000000000" pitchFamily="2" charset="-78"/>
              </a:rPr>
              <a:t>آزمون های </a:t>
            </a:r>
            <a:r>
              <a:rPr lang="fa-IR" sz="2000" b="1" dirty="0">
                <a:solidFill>
                  <a:srgbClr val="C00000"/>
                </a:solidFill>
                <a:cs typeface="B Nazanin" panose="00000400000000000000" pitchFamily="2" charset="-78"/>
              </a:rPr>
              <a:t>تشریحی استفاده کنید. </a:t>
            </a:r>
          </a:p>
          <a:p>
            <a:pPr marL="0" indent="0" algn="just" rtl="1">
              <a:buNone/>
            </a:pPr>
            <a:r>
              <a:rPr lang="fa-IR" sz="2000" dirty="0">
                <a:solidFill>
                  <a:schemeClr val="tx1"/>
                </a:solidFill>
                <a:cs typeface="B Nazanin" panose="00000400000000000000" pitchFamily="2" charset="-78"/>
              </a:rPr>
              <a:t>یکی از مشکلات </a:t>
            </a:r>
            <a:r>
              <a:rPr lang="fa-IR" sz="2000" dirty="0" smtClean="0">
                <a:solidFill>
                  <a:schemeClr val="tx1"/>
                </a:solidFill>
                <a:cs typeface="B Nazanin" panose="00000400000000000000" pitchFamily="2" charset="-78"/>
              </a:rPr>
              <a:t>آزمون های </a:t>
            </a:r>
            <a:r>
              <a:rPr lang="fa-IR" sz="2000" dirty="0">
                <a:solidFill>
                  <a:schemeClr val="tx1"/>
                </a:solidFill>
                <a:cs typeface="B Nazanin" panose="00000400000000000000" pitchFamily="2" charset="-78"/>
              </a:rPr>
              <a:t>تشریحی نمونه گیری محدود آنها از محتوا و </a:t>
            </a:r>
            <a:r>
              <a:rPr lang="fa-IR" sz="2000" dirty="0" smtClean="0">
                <a:solidFill>
                  <a:schemeClr val="tx1"/>
                </a:solidFill>
                <a:cs typeface="B Nazanin" panose="00000400000000000000" pitchFamily="2" charset="-78"/>
              </a:rPr>
              <a:t>هدف های </a:t>
            </a:r>
            <a:r>
              <a:rPr lang="fa-IR" sz="2000" dirty="0">
                <a:solidFill>
                  <a:schemeClr val="tx1"/>
                </a:solidFill>
                <a:cs typeface="B Nazanin" panose="00000400000000000000" pitchFamily="2" charset="-78"/>
              </a:rPr>
              <a:t>درس است برای غلبه بر این مشکل درزمینه انشا یا مقاله نویسی از دانش آموزان بخواهید تا در طول یک مدت نسبتا طولانی</a:t>
            </a:r>
            <a:r>
              <a:rPr lang="fa-IR" sz="2000" dirty="0" smtClean="0">
                <a:solidFill>
                  <a:schemeClr val="tx1"/>
                </a:solidFill>
                <a:cs typeface="B Nazanin" panose="00000400000000000000" pitchFamily="2" charset="-78"/>
              </a:rPr>
              <a:t>، مثلا </a:t>
            </a:r>
            <a:r>
              <a:rPr lang="fa-IR" sz="2000" dirty="0">
                <a:solidFill>
                  <a:schemeClr val="tx1"/>
                </a:solidFill>
                <a:cs typeface="B Nazanin" panose="00000400000000000000" pitchFamily="2" charset="-78"/>
              </a:rPr>
              <a:t>در طول یک ترم یا سال </a:t>
            </a:r>
            <a:r>
              <a:rPr lang="fa-IR" sz="2000" dirty="0" smtClean="0">
                <a:solidFill>
                  <a:schemeClr val="tx1"/>
                </a:solidFill>
                <a:cs typeface="B Nazanin" panose="00000400000000000000" pitchFamily="2" charset="-78"/>
              </a:rPr>
              <a:t>تحصیلی،ت عدادی </a:t>
            </a:r>
            <a:r>
              <a:rPr lang="fa-IR" sz="2000" dirty="0">
                <a:solidFill>
                  <a:schemeClr val="tx1"/>
                </a:solidFill>
                <a:cs typeface="B Nazanin" panose="00000400000000000000" pitchFamily="2" charset="-78"/>
              </a:rPr>
              <a:t>انشا بنویسند.</a:t>
            </a:r>
          </a:p>
        </p:txBody>
      </p:sp>
    </p:spTree>
    <p:extLst>
      <p:ext uri="{BB962C8B-B14F-4D97-AF65-F5344CB8AC3E}">
        <p14:creationId xmlns:p14="http://schemas.microsoft.com/office/powerpoint/2010/main" val="343108007"/>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1397</TotalTime>
  <Words>3652</Words>
  <Application>Microsoft Office PowerPoint</Application>
  <PresentationFormat>Widescreen</PresentationFormat>
  <Paragraphs>219</Paragraphs>
  <Slides>30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Arial</vt:lpstr>
      <vt:lpstr>Arial Rounded MT Bold</vt:lpstr>
      <vt:lpstr>B Nazanin</vt:lpstr>
      <vt:lpstr>Century Gothic</vt:lpstr>
      <vt:lpstr>Tahoma</vt:lpstr>
      <vt:lpstr>Titr</vt:lpstr>
      <vt:lpstr>Wingdings 3</vt:lpstr>
      <vt:lpstr>Wisp</vt:lpstr>
      <vt:lpstr>PowerPoint Presentation</vt:lpstr>
      <vt:lpstr> تعریف آزمون های تشریحی</vt:lpstr>
      <vt:lpstr> انواع آزمون های تشریحی</vt:lpstr>
      <vt:lpstr>PowerPoint Presentation</vt:lpstr>
      <vt:lpstr> قواعد تهیه سوال های تشریحی </vt:lpstr>
      <vt:lpstr>PowerPoint Presentation</vt:lpstr>
      <vt:lpstr>PowerPoint Presentation</vt:lpstr>
      <vt:lpstr>PowerPoint Presentation</vt:lpstr>
      <vt:lpstr>PowerPoint Presentation</vt:lpstr>
      <vt:lpstr> قواعد تصحیح پاسخ های سوالهای تشریحی</vt:lpstr>
      <vt:lpstr>PowerPoint Presentation</vt:lpstr>
      <vt:lpstr>PowerPoint Presentation</vt:lpstr>
      <vt:lpstr> مهم ترین راهنماهای نمره گذاری </vt:lpstr>
      <vt:lpstr>PowerPoint Presentation</vt:lpstr>
      <vt:lpstr>PowerPoint Presentation</vt:lpstr>
      <vt:lpstr> امتیازهای آزمون های تشریحی</vt:lpstr>
      <vt:lpstr> محدودیت های آزمون تشریحی</vt:lpstr>
      <vt:lpstr> پرسش شفاهی </vt:lpstr>
      <vt:lpstr> </vt:lpstr>
      <vt:lpstr>آزمون های کوته پاسخ</vt:lpstr>
      <vt:lpstr> انواع آزمون های کوتاه پاسخ</vt:lpstr>
      <vt:lpstr> قواعد تهیه سوال های کوتاه پاسخ</vt:lpstr>
      <vt:lpstr>PowerPoint Presentation</vt:lpstr>
      <vt:lpstr>PowerPoint Presentation</vt:lpstr>
      <vt:lpstr> قواعد تهیه سوال های کوته پاسخ ویژه مسائل عددی</vt:lpstr>
      <vt:lpstr>PowerPoint Presentation</vt:lpstr>
      <vt:lpstr> امتیاز آزمون های کوتاه پاسخ</vt:lpstr>
      <vt:lpstr> محدودیت های آزمون های کوته پاسخ</vt:lpstr>
      <vt:lpstr> موارد استفاده آزمون های کوته پاسخ</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تعریف و انواع آزمون های تشریحی</dc:title>
  <dc:creator>Dear User</dc:creator>
  <cp:lastModifiedBy>karimi</cp:lastModifiedBy>
  <cp:revision>144</cp:revision>
  <dcterms:created xsi:type="dcterms:W3CDTF">2018-11-22T16:00:19Z</dcterms:created>
  <dcterms:modified xsi:type="dcterms:W3CDTF">2020-04-25T18:15:23Z</dcterms:modified>
</cp:coreProperties>
</file>